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95"/>
  </p:notesMasterIdLst>
  <p:handoutMasterIdLst>
    <p:handoutMasterId r:id="rId96"/>
  </p:handoutMasterIdLst>
  <p:sldIdLst>
    <p:sldId id="256" r:id="rId5"/>
    <p:sldId id="688" r:id="rId6"/>
    <p:sldId id="689" r:id="rId7"/>
    <p:sldId id="690" r:id="rId8"/>
    <p:sldId id="691" r:id="rId9"/>
    <p:sldId id="692" r:id="rId10"/>
    <p:sldId id="694" r:id="rId11"/>
    <p:sldId id="695" r:id="rId12"/>
    <p:sldId id="696" r:id="rId13"/>
    <p:sldId id="697" r:id="rId14"/>
    <p:sldId id="698" r:id="rId15"/>
    <p:sldId id="700" r:id="rId16"/>
    <p:sldId id="699" r:id="rId17"/>
    <p:sldId id="701" r:id="rId18"/>
    <p:sldId id="702" r:id="rId19"/>
    <p:sldId id="703" r:id="rId20"/>
    <p:sldId id="704" r:id="rId21"/>
    <p:sldId id="705" r:id="rId22"/>
    <p:sldId id="706" r:id="rId23"/>
    <p:sldId id="707" r:id="rId24"/>
    <p:sldId id="708" r:id="rId25"/>
    <p:sldId id="709" r:id="rId26"/>
    <p:sldId id="710" r:id="rId27"/>
    <p:sldId id="711" r:id="rId28"/>
    <p:sldId id="712" r:id="rId29"/>
    <p:sldId id="713" r:id="rId30"/>
    <p:sldId id="714" r:id="rId31"/>
    <p:sldId id="715" r:id="rId32"/>
    <p:sldId id="716" r:id="rId33"/>
    <p:sldId id="717" r:id="rId34"/>
    <p:sldId id="718" r:id="rId35"/>
    <p:sldId id="719" r:id="rId36"/>
    <p:sldId id="720" r:id="rId37"/>
    <p:sldId id="721" r:id="rId38"/>
    <p:sldId id="722" r:id="rId39"/>
    <p:sldId id="723" r:id="rId40"/>
    <p:sldId id="724" r:id="rId41"/>
    <p:sldId id="725" r:id="rId42"/>
    <p:sldId id="726" r:id="rId43"/>
    <p:sldId id="727" r:id="rId44"/>
    <p:sldId id="728" r:id="rId45"/>
    <p:sldId id="729" r:id="rId46"/>
    <p:sldId id="730" r:id="rId47"/>
    <p:sldId id="731" r:id="rId48"/>
    <p:sldId id="732" r:id="rId49"/>
    <p:sldId id="733" r:id="rId50"/>
    <p:sldId id="734" r:id="rId51"/>
    <p:sldId id="735" r:id="rId52"/>
    <p:sldId id="736" r:id="rId53"/>
    <p:sldId id="737" r:id="rId54"/>
    <p:sldId id="738" r:id="rId55"/>
    <p:sldId id="739" r:id="rId56"/>
    <p:sldId id="740" r:id="rId57"/>
    <p:sldId id="741" r:id="rId58"/>
    <p:sldId id="742" r:id="rId59"/>
    <p:sldId id="743" r:id="rId60"/>
    <p:sldId id="745" r:id="rId61"/>
    <p:sldId id="744" r:id="rId62"/>
    <p:sldId id="746" r:id="rId63"/>
    <p:sldId id="747" r:id="rId64"/>
    <p:sldId id="748" r:id="rId65"/>
    <p:sldId id="749" r:id="rId66"/>
    <p:sldId id="750" r:id="rId67"/>
    <p:sldId id="751" r:id="rId68"/>
    <p:sldId id="752" r:id="rId69"/>
    <p:sldId id="753" r:id="rId70"/>
    <p:sldId id="754" r:id="rId71"/>
    <p:sldId id="755" r:id="rId72"/>
    <p:sldId id="756" r:id="rId73"/>
    <p:sldId id="757" r:id="rId74"/>
    <p:sldId id="758" r:id="rId75"/>
    <p:sldId id="759" r:id="rId76"/>
    <p:sldId id="760" r:id="rId77"/>
    <p:sldId id="761" r:id="rId78"/>
    <p:sldId id="762" r:id="rId79"/>
    <p:sldId id="763" r:id="rId80"/>
    <p:sldId id="764" r:id="rId81"/>
    <p:sldId id="765" r:id="rId82"/>
    <p:sldId id="766" r:id="rId83"/>
    <p:sldId id="767" r:id="rId84"/>
    <p:sldId id="768" r:id="rId85"/>
    <p:sldId id="769" r:id="rId86"/>
    <p:sldId id="770" r:id="rId87"/>
    <p:sldId id="771" r:id="rId88"/>
    <p:sldId id="772" r:id="rId89"/>
    <p:sldId id="773" r:id="rId90"/>
    <p:sldId id="774" r:id="rId91"/>
    <p:sldId id="775" r:id="rId92"/>
    <p:sldId id="776" r:id="rId93"/>
    <p:sldId id="777" r:id="rId94"/>
  </p:sldIdLst>
  <p:sldSz cx="9144000" cy="6858000" type="screen4x3"/>
  <p:notesSz cx="9928225" cy="6797675"/>
  <p:custDataLst>
    <p:tags r:id="rId9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deroth" initials="E" lastIdx="3" clrIdx="0">
    <p:extLst>
      <p:ext uri="{19B8F6BF-5375-455C-9EA6-DF929625EA0E}">
        <p15:presenceInfo xmlns:p15="http://schemas.microsoft.com/office/powerpoint/2012/main" userId="Endero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9E8"/>
    <a:srgbClr val="B9CDE5"/>
    <a:srgbClr val="B2C2B7"/>
    <a:srgbClr val="FCF0E0"/>
    <a:srgbClr val="EBF4F9"/>
    <a:srgbClr val="ECF4F7"/>
    <a:srgbClr val="F9F9FD"/>
    <a:srgbClr val="FEF1E1"/>
    <a:srgbClr val="EDF4FA"/>
    <a:srgbClr val="F0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62" autoAdjust="0"/>
    <p:restoredTop sz="95141" autoAdjust="0"/>
  </p:normalViewPr>
  <p:slideViewPr>
    <p:cSldViewPr>
      <p:cViewPr varScale="1">
        <p:scale>
          <a:sx n="82" d="100"/>
          <a:sy n="82" d="100"/>
        </p:scale>
        <p:origin x="138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540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gs" Target="tags/tag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5C127-53EC-4625-8674-123C41A42ABE}" type="datetimeFigureOut">
              <a:rPr lang="en-GB" smtClean="0"/>
              <a:pPr/>
              <a:t>24/11/2018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00F7-D8A8-45F0-BED4-A73ECE48174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4DA8F5-F804-4FB2-8A6B-A884CF09C514}" type="datetimeFigureOut">
              <a:rPr lang="en-US"/>
              <a:pPr>
                <a:defRPr/>
              </a:pPr>
              <a:t>11/24/2018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C00DB4-E585-43D3-9A29-E1C42556C7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2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0FBC8F-7200-45DD-A4E3-40F9EE47178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96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613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923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270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170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96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772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627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94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240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203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87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398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062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996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097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277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619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034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746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9578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4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830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587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240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8347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178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619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870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2613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7675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6968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16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973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5351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793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3956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742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565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6849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2254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1479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2934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480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1359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9255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5310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3133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389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5245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7041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4997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959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6073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11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0285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674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6709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7451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95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5710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9223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0653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9433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1197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2315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1895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495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5212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0843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6092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9310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1161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02606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5211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754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476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793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4264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4064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19815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3823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8016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853429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09261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22777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47713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972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9092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17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5.xml"/><Relationship Id="rId7" Type="http://schemas.openxmlformats.org/officeDocument/2006/relationships/slide" Target="../slides/slide3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8.xml"/><Relationship Id="rId5" Type="http://schemas.openxmlformats.org/officeDocument/2006/relationships/slide" Target="../slides/slide19.xml"/><Relationship Id="rId10" Type="http://schemas.openxmlformats.org/officeDocument/2006/relationships/slide" Target="../slides/slide51.xml"/><Relationship Id="rId4" Type="http://schemas.openxmlformats.org/officeDocument/2006/relationships/slide" Target="../slides/slide11.xml"/><Relationship Id="rId9" Type="http://schemas.openxmlformats.org/officeDocument/2006/relationships/slide" Target="../slides/slide47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5.xml"/><Relationship Id="rId7" Type="http://schemas.openxmlformats.org/officeDocument/2006/relationships/slide" Target="../slides/slide3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8.xml"/><Relationship Id="rId5" Type="http://schemas.openxmlformats.org/officeDocument/2006/relationships/slide" Target="../slides/slide19.xml"/><Relationship Id="rId10" Type="http://schemas.openxmlformats.org/officeDocument/2006/relationships/slide" Target="../slides/slide51.xml"/><Relationship Id="rId4" Type="http://schemas.openxmlformats.org/officeDocument/2006/relationships/slide" Target="../slides/slide11.xml"/><Relationship Id="rId9" Type="http://schemas.openxmlformats.org/officeDocument/2006/relationships/slide" Target="../slides/slide4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5.xml"/><Relationship Id="rId7" Type="http://schemas.openxmlformats.org/officeDocument/2006/relationships/slide" Target="../slides/slide3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8.xml"/><Relationship Id="rId5" Type="http://schemas.openxmlformats.org/officeDocument/2006/relationships/slide" Target="../slides/slide19.xml"/><Relationship Id="rId10" Type="http://schemas.openxmlformats.org/officeDocument/2006/relationships/slide" Target="../slides/slide51.xml"/><Relationship Id="rId4" Type="http://schemas.openxmlformats.org/officeDocument/2006/relationships/slide" Target="../slides/slide11.xml"/><Relationship Id="rId9" Type="http://schemas.openxmlformats.org/officeDocument/2006/relationships/slide" Target="../slides/slide4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3" Type="http://schemas.openxmlformats.org/officeDocument/2006/relationships/slide" Target="../slides/slide5.xml"/><Relationship Id="rId7" Type="http://schemas.openxmlformats.org/officeDocument/2006/relationships/slide" Target="../slides/slide3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8.xml"/><Relationship Id="rId5" Type="http://schemas.openxmlformats.org/officeDocument/2006/relationships/slide" Target="../slides/slide19.xml"/><Relationship Id="rId10" Type="http://schemas.openxmlformats.org/officeDocument/2006/relationships/slide" Target="../slides/slide51.xml"/><Relationship Id="rId4" Type="http://schemas.openxmlformats.org/officeDocument/2006/relationships/slide" Target="../slides/slide11.xml"/><Relationship Id="rId9" Type="http://schemas.openxmlformats.org/officeDocument/2006/relationships/slide" Target="../slides/slide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ookeWe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71566" y="5515444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4624"/>
            <a:ext cx="7382054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0" name="Round Same Side Corner Rectangle 19">
            <a:hlinkClick r:id="rId3" action="ppaction://hlinksldjump"/>
          </p:cNvPr>
          <p:cNvSpPr/>
          <p:nvPr userDrawn="1"/>
        </p:nvSpPr>
        <p:spPr>
          <a:xfrm>
            <a:off x="107504" y="692696"/>
            <a:ext cx="4846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 – 3D Solids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4" action="ppaction://hlinksldjump"/>
          </p:cNvPr>
          <p:cNvSpPr/>
          <p:nvPr userDrawn="1"/>
        </p:nvSpPr>
        <p:spPr>
          <a:xfrm>
            <a:off x="619686" y="692696"/>
            <a:ext cx="91202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 – Reflection &amp; Rotation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 Same Side Corner Rectangle 21">
            <a:hlinkClick r:id="rId5" action="ppaction://hlinksldjump"/>
          </p:cNvPr>
          <p:cNvSpPr/>
          <p:nvPr userDrawn="1"/>
        </p:nvSpPr>
        <p:spPr>
          <a:xfrm>
            <a:off x="1559278" y="692696"/>
            <a:ext cx="80649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 – Enlargement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6" action="ppaction://hlinksldjump"/>
          </p:cNvPr>
          <p:cNvSpPr/>
          <p:nvPr userDrawn="1"/>
        </p:nvSpPr>
        <p:spPr>
          <a:xfrm>
            <a:off x="2393335" y="692696"/>
            <a:ext cx="9847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 – Transformations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Same Side Corner Rectangle 23">
            <a:hlinkClick r:id="rId7" action="ppaction://hlinksldjump"/>
          </p:cNvPr>
          <p:cNvSpPr/>
          <p:nvPr userDrawn="1"/>
        </p:nvSpPr>
        <p:spPr>
          <a:xfrm>
            <a:off x="3405617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 – Bearings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Scale Drawings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8" action="ppaction://hlinksldjump"/>
          </p:cNvPr>
          <p:cNvSpPr/>
          <p:nvPr userDrawn="1"/>
        </p:nvSpPr>
        <p:spPr>
          <a:xfrm>
            <a:off x="4441297" y="692696"/>
            <a:ext cx="939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8.6 – Constructions 1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Same Side Corner Rectangle 25">
            <a:hlinkClick r:id="rId9" action="ppaction://hlinksldjump"/>
          </p:cNvPr>
          <p:cNvSpPr/>
          <p:nvPr userDrawn="1"/>
        </p:nvSpPr>
        <p:spPr>
          <a:xfrm>
            <a:off x="5408529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8.7 – Constructions 2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 Same Side Corner Rectangle 28">
            <a:hlinkClick r:id="rId10" action="ppaction://hlinksldjump"/>
          </p:cNvPr>
          <p:cNvSpPr/>
          <p:nvPr userDrawn="1"/>
        </p:nvSpPr>
        <p:spPr>
          <a:xfrm>
            <a:off x="6444208" y="692696"/>
            <a:ext cx="43204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8.8 – Loci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580112" y="1225296"/>
            <a:ext cx="3200036" cy="53285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Same Side Corner Rectangle 20">
            <a:hlinkClick r:id="rId3" action="ppaction://hlinksldjump"/>
          </p:cNvPr>
          <p:cNvSpPr/>
          <p:nvPr userDrawn="1"/>
        </p:nvSpPr>
        <p:spPr>
          <a:xfrm>
            <a:off x="107504" y="692696"/>
            <a:ext cx="4846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 – 3D Solids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 Same Side Corner Rectangle 21">
            <a:hlinkClick r:id="rId4" action="ppaction://hlinksldjump"/>
          </p:cNvPr>
          <p:cNvSpPr/>
          <p:nvPr userDrawn="1"/>
        </p:nvSpPr>
        <p:spPr>
          <a:xfrm>
            <a:off x="619686" y="692696"/>
            <a:ext cx="91202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 – Reflection &amp; Rotation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5" action="ppaction://hlinksldjump"/>
          </p:cNvPr>
          <p:cNvSpPr/>
          <p:nvPr userDrawn="1"/>
        </p:nvSpPr>
        <p:spPr>
          <a:xfrm>
            <a:off x="1559278" y="692696"/>
            <a:ext cx="80649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 – Enlargement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Same Side Corner Rectangle 23">
            <a:hlinkClick r:id="rId6" action="ppaction://hlinksldjump"/>
          </p:cNvPr>
          <p:cNvSpPr/>
          <p:nvPr userDrawn="1"/>
        </p:nvSpPr>
        <p:spPr>
          <a:xfrm>
            <a:off x="2393335" y="692696"/>
            <a:ext cx="9847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 – Transformations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Same Side Corner Rectangle 26">
            <a:hlinkClick r:id="rId7" action="ppaction://hlinksldjump"/>
          </p:cNvPr>
          <p:cNvSpPr/>
          <p:nvPr userDrawn="1"/>
        </p:nvSpPr>
        <p:spPr>
          <a:xfrm>
            <a:off x="3405617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 – Bearings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Scale Drawings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Same Side Corner Rectangle 27">
            <a:hlinkClick r:id="rId8" action="ppaction://hlinksldjump"/>
          </p:cNvPr>
          <p:cNvSpPr/>
          <p:nvPr userDrawn="1"/>
        </p:nvSpPr>
        <p:spPr>
          <a:xfrm>
            <a:off x="4441297" y="692696"/>
            <a:ext cx="939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8.6 – Constructions 1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 Same Side Corner Rectangle 31">
            <a:hlinkClick r:id="rId9" action="ppaction://hlinksldjump"/>
          </p:cNvPr>
          <p:cNvSpPr/>
          <p:nvPr userDrawn="1"/>
        </p:nvSpPr>
        <p:spPr>
          <a:xfrm>
            <a:off x="5408529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8.7 – Constructions 2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 Same Side Corner Rectangle 32">
            <a:hlinkClick r:id="rId10" action="ppaction://hlinksldjump"/>
          </p:cNvPr>
          <p:cNvSpPr/>
          <p:nvPr userDrawn="1"/>
        </p:nvSpPr>
        <p:spPr>
          <a:xfrm>
            <a:off x="6444208" y="692696"/>
            <a:ext cx="36004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8.8 – Loci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ame Side Corner Rectangle 13">
            <a:hlinkClick r:id="rId3" action="ppaction://hlinksldjump"/>
          </p:cNvPr>
          <p:cNvSpPr/>
          <p:nvPr userDrawn="1"/>
        </p:nvSpPr>
        <p:spPr>
          <a:xfrm>
            <a:off x="107504" y="692696"/>
            <a:ext cx="4846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 – 3D Solids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4" action="ppaction://hlinksldjump"/>
          </p:cNvPr>
          <p:cNvSpPr/>
          <p:nvPr userDrawn="1"/>
        </p:nvSpPr>
        <p:spPr>
          <a:xfrm>
            <a:off x="619686" y="692696"/>
            <a:ext cx="91202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 – Reflection &amp; Rotation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5" action="ppaction://hlinksldjump"/>
          </p:cNvPr>
          <p:cNvSpPr/>
          <p:nvPr userDrawn="1"/>
        </p:nvSpPr>
        <p:spPr>
          <a:xfrm>
            <a:off x="1559278" y="692696"/>
            <a:ext cx="80649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 – Enlargement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>
            <a:hlinkClick r:id="rId6" action="ppaction://hlinksldjump"/>
          </p:cNvPr>
          <p:cNvSpPr/>
          <p:nvPr userDrawn="1"/>
        </p:nvSpPr>
        <p:spPr>
          <a:xfrm>
            <a:off x="2393335" y="692696"/>
            <a:ext cx="9847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 – Transformations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7" action="ppaction://hlinksldjump"/>
          </p:cNvPr>
          <p:cNvSpPr/>
          <p:nvPr userDrawn="1"/>
        </p:nvSpPr>
        <p:spPr>
          <a:xfrm>
            <a:off x="3405617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 – Bearings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Scale Drawings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8" action="ppaction://hlinksldjump"/>
          </p:cNvPr>
          <p:cNvSpPr/>
          <p:nvPr userDrawn="1"/>
        </p:nvSpPr>
        <p:spPr>
          <a:xfrm>
            <a:off x="4441297" y="692696"/>
            <a:ext cx="939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8.6 – Constructions 1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 Same Side Corner Rectangle 29">
            <a:hlinkClick r:id="rId9" action="ppaction://hlinksldjump"/>
          </p:cNvPr>
          <p:cNvSpPr/>
          <p:nvPr userDrawn="1"/>
        </p:nvSpPr>
        <p:spPr>
          <a:xfrm>
            <a:off x="5408529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8.7 – Constructions 2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 Same Side Corner Rectangle 30">
            <a:hlinkClick r:id="rId10" action="ppaction://hlinksldjump"/>
          </p:cNvPr>
          <p:cNvSpPr/>
          <p:nvPr userDrawn="1"/>
        </p:nvSpPr>
        <p:spPr>
          <a:xfrm>
            <a:off x="6444207" y="692696"/>
            <a:ext cx="462087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8.8 – Loci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Snip Single Corner Rectangle 1"/>
          <p:cNvSpPr/>
          <p:nvPr userDrawn="1"/>
        </p:nvSpPr>
        <p:spPr>
          <a:xfrm>
            <a:off x="179512" y="1137707"/>
            <a:ext cx="8708456" cy="5531653"/>
          </a:xfrm>
          <a:custGeom>
            <a:avLst/>
            <a:gdLst>
              <a:gd name="connsiteX0" fmla="*/ 0 w 8696199"/>
              <a:gd name="connsiteY0" fmla="*/ 0 h 5531653"/>
              <a:gd name="connsiteX1" fmla="*/ 7774238 w 8696199"/>
              <a:gd name="connsiteY1" fmla="*/ 0 h 5531653"/>
              <a:gd name="connsiteX2" fmla="*/ 8696199 w 8696199"/>
              <a:gd name="connsiteY2" fmla="*/ 921961 h 5531653"/>
              <a:gd name="connsiteX3" fmla="*/ 8696199 w 8696199"/>
              <a:gd name="connsiteY3" fmla="*/ 5531653 h 5531653"/>
              <a:gd name="connsiteX4" fmla="*/ 0 w 8696199"/>
              <a:gd name="connsiteY4" fmla="*/ 5531653 h 5531653"/>
              <a:gd name="connsiteX5" fmla="*/ 0 w 8696199"/>
              <a:gd name="connsiteY5" fmla="*/ 0 h 5531653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696199 w 8751063"/>
              <a:gd name="connsiteY2" fmla="*/ 921961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8743502 w 8751063"/>
              <a:gd name="connsiteY1" fmla="*/ 54864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10407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65271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43502" h="5531653">
                <a:moveTo>
                  <a:pt x="0" y="0"/>
                </a:moveTo>
                <a:lnTo>
                  <a:pt x="8743502" y="54864"/>
                </a:lnTo>
                <a:cubicBezTo>
                  <a:pt x="8739926" y="1404600"/>
                  <a:pt x="8736351" y="3302977"/>
                  <a:pt x="8732775" y="4652713"/>
                </a:cubicBezTo>
                <a:lnTo>
                  <a:pt x="8147559" y="5513365"/>
                </a:lnTo>
                <a:lnTo>
                  <a:pt x="0" y="5531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>
            <a:hlinkClick r:id="rId3" action="ppaction://hlinksldjump"/>
          </p:cNvPr>
          <p:cNvSpPr/>
          <p:nvPr userDrawn="1"/>
        </p:nvSpPr>
        <p:spPr>
          <a:xfrm>
            <a:off x="107504" y="692696"/>
            <a:ext cx="4846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8.1 – 3D Solids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4" action="ppaction://hlinksldjump"/>
          </p:cNvPr>
          <p:cNvSpPr/>
          <p:nvPr userDrawn="1"/>
        </p:nvSpPr>
        <p:spPr>
          <a:xfrm>
            <a:off x="619686" y="692696"/>
            <a:ext cx="91202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8.2 – Reflection &amp; Rotation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 Same Side Corner Rectangle 21">
            <a:hlinkClick r:id="rId5" action="ppaction://hlinksldjump"/>
          </p:cNvPr>
          <p:cNvSpPr/>
          <p:nvPr userDrawn="1"/>
        </p:nvSpPr>
        <p:spPr>
          <a:xfrm>
            <a:off x="1559278" y="692696"/>
            <a:ext cx="80649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8.3 – Enlargement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6" action="ppaction://hlinksldjump"/>
          </p:cNvPr>
          <p:cNvSpPr/>
          <p:nvPr userDrawn="1"/>
        </p:nvSpPr>
        <p:spPr>
          <a:xfrm>
            <a:off x="2393335" y="692696"/>
            <a:ext cx="98471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8.4 – Transformations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Same Side Corner Rectangle 25">
            <a:hlinkClick r:id="rId7" action="ppaction://hlinksldjump"/>
          </p:cNvPr>
          <p:cNvSpPr/>
          <p:nvPr userDrawn="1"/>
        </p:nvSpPr>
        <p:spPr>
          <a:xfrm>
            <a:off x="3405617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8.5 – Bearings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Scale Drawings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Same Side Corner Rectangle 26">
            <a:hlinkClick r:id="rId8" action="ppaction://hlinksldjump"/>
          </p:cNvPr>
          <p:cNvSpPr/>
          <p:nvPr userDrawn="1"/>
        </p:nvSpPr>
        <p:spPr>
          <a:xfrm>
            <a:off x="4441297" y="692696"/>
            <a:ext cx="93966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8.6 – Constructions 1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Same Side Corner Rectangle 27">
            <a:hlinkClick r:id="rId9" action="ppaction://hlinksldjump"/>
          </p:cNvPr>
          <p:cNvSpPr/>
          <p:nvPr userDrawn="1"/>
        </p:nvSpPr>
        <p:spPr>
          <a:xfrm>
            <a:off x="5408529" y="692696"/>
            <a:ext cx="1008113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8.7 – Constructions 2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 Same Side Corner Rectangle 29">
            <a:hlinkClick r:id="rId10" action="ppaction://hlinksldjump"/>
          </p:cNvPr>
          <p:cNvSpPr/>
          <p:nvPr userDrawn="1"/>
        </p:nvSpPr>
        <p:spPr>
          <a:xfrm>
            <a:off x="6444208" y="692696"/>
            <a:ext cx="360040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8.8 – Loci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-13648" y="5937012"/>
            <a:ext cx="3203848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" y="5924550"/>
            <a:ext cx="2339752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949279"/>
            <a:ext cx="1913746" cy="922841"/>
          </a:xfrm>
          <a:prstGeom prst="rtTriangle">
            <a:avLst/>
          </a:prstGeom>
          <a:blipFill>
            <a:blip r:embed="rId7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>
            <a:stCxn id="14" idx="0"/>
            <a:endCxn id="14" idx="4"/>
          </p:cNvCxnSpPr>
          <p:nvPr/>
        </p:nvCxnSpPr>
        <p:spPr>
          <a:xfrm rot="16200000" flipH="1">
            <a:off x="489410" y="5453826"/>
            <a:ext cx="922841" cy="1913746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8229600" cy="492922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5" r:id="rId3"/>
    <p:sldLayoutId id="2147483718" r:id="rId4"/>
    <p:sldLayoutId id="2147483717" r:id="rId5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  <a:extLst/>
    </p:titleStyle>
    <p:bodyStyle>
      <a:lvl1pPr marL="365760" indent="-256032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21792" indent="-228600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9536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3716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3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116632"/>
            <a:ext cx="8928992" cy="17084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09832" y="116632"/>
            <a:ext cx="655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Mathematics (9-1) - </a:t>
            </a:r>
            <a:r>
              <a:rPr lang="en-GB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iGCSE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2018-20</a:t>
            </a: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 09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4" y="178371"/>
            <a:ext cx="2162168" cy="15849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970292"/>
            <a:ext cx="8784976" cy="771076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5600"/>
              </a:lnSpc>
            </a:pPr>
            <a:r>
              <a:rPr lang="en-US" sz="8800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</a:t>
            </a:r>
            <a:r>
              <a:rPr lang="en-US" sz="8800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08 </a:t>
            </a:r>
            <a:r>
              <a:rPr lang="en-US" sz="8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en-US" sz="8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Answers</a:t>
            </a:r>
            <a:endParaRPr lang="en-GB" sz="8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Image result for all the answer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1800" y="1916832"/>
            <a:ext cx="6264696" cy="325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8.1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3D Solids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446" y="1242228"/>
            <a:ext cx="7102614" cy="535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8.2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&amp; Rotation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27951" r="20902" b="9050"/>
          <a:stretch/>
        </p:blipFill>
        <p:spPr>
          <a:xfrm>
            <a:off x="1043608" y="1268760"/>
            <a:ext cx="5271806" cy="52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099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8.2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&amp; Rotation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c, d</a:t>
            </a:r>
            <a:b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Reflection in the line </a:t>
            </a:r>
            <a:r>
              <a:rPr lang="pt-BR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27951" r="20901" b="12201"/>
          <a:stretch/>
        </p:blipFill>
        <p:spPr>
          <a:xfrm>
            <a:off x="3985833" y="1268760"/>
            <a:ext cx="476263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48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8.2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&amp; Rotation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70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indent="-5762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-axis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or the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</a:p>
          <a:p>
            <a:pPr marL="103346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in the line </a:t>
            </a:r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103346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in the line y = -x </a:t>
            </a:r>
            <a:endParaRPr lang="en-US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346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in the line </a:t>
            </a:r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  <a:p>
            <a:pPr marL="576263" indent="-5762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Reflection in the line </a:t>
            </a:r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= 3 </a:t>
            </a:r>
            <a:endParaRPr lang="en-US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346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in the line y =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196752"/>
            <a:ext cx="3282303" cy="244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940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8.2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&amp; Rotation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c, d</a:t>
            </a:r>
            <a:b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Reflection in the line </a:t>
            </a:r>
            <a:r>
              <a:rPr lang="pt-BR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pt-BR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pt-BR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0082" y="1244168"/>
            <a:ext cx="4800735" cy="471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158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8.2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&amp; Rotation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21933" r="22021" b="24801"/>
          <a:stretch/>
        </p:blipFill>
        <p:spPr>
          <a:xfrm>
            <a:off x="1173722" y="1242365"/>
            <a:ext cx="5990566" cy="53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626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8.2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&amp; Rotation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90° clockwise about (-3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90° clockwise about (1,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</a:p>
          <a:p>
            <a:pPr marL="971550" lvl="1" indent="-5143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90° anticlockwise about (3, -3)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180° about (-3, -3)</a:t>
            </a:r>
            <a:endParaRPr lang="pt-B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216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8.2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&amp; Rotation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4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b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4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90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° about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(0, 0)</a:t>
            </a:r>
            <a:endParaRPr lang="pt-B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1233" y="1272835"/>
            <a:ext cx="4949564" cy="48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995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8.2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&amp; Rotation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5200" indent="-9652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true, The image of point (</a:t>
            </a:r>
            <a:r>
              <a:rPr lang="en-US" sz="4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) reflected in the </a:t>
            </a:r>
            <a:b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-axis and </a:t>
            </a:r>
            <a:r>
              <a:rPr lang="en-US" sz="4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-axis is (</a:t>
            </a:r>
            <a:r>
              <a:rPr lang="en-US" sz="4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-a, -b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), which is equivalent to a rotation of 180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° about the origin.</a:t>
            </a:r>
          </a:p>
          <a:p>
            <a:pPr marL="965200" indent="-9652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180° about (3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4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41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8.3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endParaRPr lang="pt-B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1905" y="1250992"/>
            <a:ext cx="4554311" cy="53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438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4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248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16 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0.23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1m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= 100cm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1km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1,000m </a:t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1km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100,000cm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400cm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6,200 </a:t>
            </a:r>
            <a:r>
              <a:rPr lang="pt-BR" sz="3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B and E 	</a:t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C and F, A and D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994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8.3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965200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endParaRPr lang="pt-B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23750" r="20902" b="13251"/>
          <a:stretch/>
        </p:blipFill>
        <p:spPr>
          <a:xfrm>
            <a:off x="2339752" y="1219583"/>
            <a:ext cx="5467399" cy="53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81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8.3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38238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Scale factor 3</a:t>
            </a:r>
          </a:p>
          <a:p>
            <a:pPr marL="1138238" lvl="1" indent="-5683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construction lines</a:t>
            </a:r>
          </a:p>
          <a:p>
            <a:pPr marL="1138238" lvl="1" indent="-5683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-2)</a:t>
            </a:r>
          </a:p>
          <a:p>
            <a:pPr marL="1138238" lvl="1" indent="-5683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by scale factor 3,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5, -2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68325" indent="-568325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38238" algn="l"/>
                <a:tab pos="2622550" algn="l"/>
                <a:tab pos="4745038" algn="l"/>
                <a:tab pos="6637338" algn="l"/>
              </a:tabLst>
            </a:pPr>
            <a:r>
              <a:rPr lang="pt-BR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6cm</a:t>
            </a:r>
            <a:r>
              <a:rPr lang="pt-BR" sz="3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24cm</a:t>
            </a:r>
            <a:r>
              <a:rPr lang="pt-BR" sz="3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54cm</a:t>
            </a:r>
            <a:r>
              <a:rPr lang="pt-BR" sz="3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96cm</a:t>
            </a:r>
            <a:r>
              <a:rPr lang="pt-BR" sz="3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957975"/>
              </p:ext>
            </p:extLst>
          </p:nvPr>
        </p:nvGraphicFramePr>
        <p:xfrm>
          <a:off x="1475656" y="4250392"/>
          <a:ext cx="720080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/>
                <a:gridCol w="1728192"/>
                <a:gridCol w="3888432"/>
              </a:tblGrid>
              <a:tr h="705117"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Shape</a:t>
                      </a:r>
                      <a:endParaRPr lang="en-US" sz="2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Scale Factor</a:t>
                      </a:r>
                      <a:endParaRPr lang="en-US" sz="26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of enlargement</a:t>
                      </a:r>
                    </a:p>
                    <a:p>
                      <a:pPr algn="ctr"/>
                      <a:r>
                        <a:rPr lang="en-US" sz="2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en-US" sz="26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</a:t>
                      </a:r>
                      <a:endParaRPr lang="en-US" sz="2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  <a:tr h="38903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903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903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0112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8.3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379538" algn="l"/>
                <a:tab pos="3036888" algn="l"/>
                <a:tab pos="6637338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e.g.	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e.g.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848" y="2204276"/>
            <a:ext cx="5550663" cy="4009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82" y="1995418"/>
            <a:ext cx="2776093" cy="444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455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8.3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379538" algn="l"/>
                <a:tab pos="4122738" algn="l"/>
                <a:tab pos="6637338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	      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endParaRPr lang="pt-BR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485" y="1268760"/>
            <a:ext cx="4178691" cy="2046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3460506"/>
            <a:ext cx="3234877" cy="3136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794" y="3300496"/>
            <a:ext cx="2575670" cy="32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486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8.3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534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0713" indent="-6207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6"/>
                  <a:tabLst>
                    <a:tab pos="1379538" algn="l"/>
                    <a:tab pos="4122738" algn="l"/>
                    <a:tab pos="6637338" algn="l"/>
                  </a:tabLst>
                </a:pPr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Yes, e.g. An area is the product of two dimension (e.g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 Each dimension is multiplied by a common scale factor (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), so the enlarged area is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3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means that the original area has been multiplied by 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3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(the scale factor squared). Therefore, if the scale factor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then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area is enlarged by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3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pt-BR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534977"/>
              </a:xfrm>
              <a:prstGeom prst="rect">
                <a:avLst/>
              </a:prstGeom>
              <a:blipFill rotWithShape="0">
                <a:blip r:embed="rId4"/>
                <a:stretch>
                  <a:fillRect l="-1920" t="-1652" r="-1920" b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6589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8.3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3404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208088" algn="l"/>
                    <a:tab pos="4122738" algn="l"/>
                    <a:tab pos="6637338" algn="l"/>
                  </a:tabLst>
                </a:pP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fr-FR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Enlargement</a:t>
                </a:r>
                <a:r>
                  <a:rPr lang="fr-FR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scale</a:t>
                </a:r>
                <a:r>
                  <a:rPr lang="fr-FR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centre (-</a:t>
                </a:r>
                <a:r>
                  <a:rPr lang="fr-FR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5, -2) </a:t>
                </a:r>
                <a:endParaRPr lang="fr-FR" sz="4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38238" lvl="1" indent="-56832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379538" algn="l"/>
                    <a:tab pos="4122738" algn="l"/>
                    <a:tab pos="6637338" algn="l"/>
                  </a:tabLst>
                </a:pPr>
                <a:r>
                  <a:rPr lang="fr-FR" sz="4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Enlargement</a:t>
                </a:r>
                <a:r>
                  <a:rPr lang="fr-FR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scale</a:t>
                </a:r>
                <a:r>
                  <a:rPr lang="fr-FR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centre (2, -5</a:t>
                </a:r>
                <a:r>
                  <a:rPr lang="fr-FR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pt-BR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3404009"/>
              </a:xfrm>
              <a:prstGeom prst="rect">
                <a:avLst/>
              </a:prstGeom>
              <a:blipFill rotWithShape="0">
                <a:blip r:embed="rId4"/>
                <a:stretch>
                  <a:fillRect l="-2560" t="-179" r="-1209" b="-7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4430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8.3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208088" algn="l"/>
                <a:tab pos="4122738" algn="l"/>
                <a:tab pos="6637338" algn="l"/>
              </a:tabLst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21651" r="10829" b="5901"/>
          <a:stretch/>
        </p:blipFill>
        <p:spPr>
          <a:xfrm>
            <a:off x="1089121" y="1268760"/>
            <a:ext cx="5427095" cy="52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463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8.3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208088" algn="l"/>
                <a:tab pos="4122738" algn="l"/>
                <a:tab pos="6637338" algn="l"/>
              </a:tabLs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Enlargement, scale factor -3, centre (-2, -2)</a:t>
            </a:r>
          </a:p>
          <a:p>
            <a:pPr marL="914400" indent="-9144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208088" algn="l"/>
                <a:tab pos="4122738" algn="l"/>
                <a:tab pos="6637338" algn="l"/>
              </a:tabLst>
            </a:pPr>
            <a:r>
              <a:rPr lang="pt-B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Jamie is incorrect. Enlargements with scale factors between -1 and 1 make a shape dmaller than 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original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indent="-9144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208088" algn="l"/>
                <a:tab pos="4122738" algn="l"/>
                <a:tab pos="6637338" algn="l"/>
              </a:tabLst>
            </a:pP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factor -3, centre (-2, -2)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033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08088" algn="l"/>
                <a:tab pos="4122738" algn="l"/>
                <a:tab pos="6637338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square right, 2 squares up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  2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squares left, 2 squares up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  2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square left, 2 squares up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  1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square left, 2 squares up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  -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squares left, 5 squares down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34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208088" algn="l"/>
                <a:tab pos="4122738" algn="l"/>
                <a:tab pos="6637338" algn="l"/>
              </a:tabLs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1256329"/>
            <a:ext cx="4616813" cy="53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52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3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736" y="1268760"/>
            <a:ext cx="3846743" cy="252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736" y="3869515"/>
            <a:ext cx="417646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260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440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3"/>
                  <a:tabLst>
                    <a:tab pos="1208088" algn="l"/>
                    <a:tab pos="2863850" algn="l"/>
                    <a:tab pos="4572000" algn="l"/>
                    <a:tab pos="5313363" algn="l"/>
                  </a:tabLst>
                </a:pPr>
                <a:r>
                  <a:rPr lang="en-US" sz="6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		</a:t>
                </a:r>
                <a:r>
                  <a:rPr lang="en-US" sz="6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	   </a:t>
                </a:r>
                <a:b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−6</m:t>
                        </m:r>
                      </m:den>
                    </m:f>
                  </m:oMath>
                </a14:m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6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b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6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742950" indent="-7429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3"/>
                  <a:tabLst>
                    <a:tab pos="1208088" algn="l"/>
                    <a:tab pos="2863850" algn="l"/>
                    <a:tab pos="4572000" algn="l"/>
                    <a:tab pos="5313363" algn="l"/>
                  </a:tabLst>
                </a:pP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6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); with correct explanation.</a:t>
                </a:r>
                <a:endParaRPr lang="pt-BR" sz="6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440464"/>
              </a:xfrm>
              <a:prstGeom prst="rect">
                <a:avLst/>
              </a:prstGeom>
              <a:blipFill rotWithShape="0">
                <a:blip r:embed="rId4"/>
                <a:stretch>
                  <a:fillRect l="-3912" t="-2128" b="-6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219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409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90563" indent="-6905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5"/>
                  <a:tabLst>
                    <a:tab pos="1208088" algn="l"/>
                    <a:tab pos="2863850" algn="l"/>
                    <a:tab pos="4572000" algn="l"/>
                    <a:tab pos="5313363" algn="l"/>
                  </a:tabLst>
                </a:pP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a, b</a:t>
                </a:r>
                <a:b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pt-BR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409814"/>
              </a:xfrm>
              <a:prstGeom prst="rect">
                <a:avLst/>
              </a:prstGeom>
              <a:blipFill rotWithShape="0">
                <a:blip r:embed="rId4"/>
                <a:stretch>
                  <a:fillRect l="-2560" t="-2365" b="-2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21651" r="8592" b="9051"/>
          <a:stretch/>
        </p:blipFill>
        <p:spPr>
          <a:xfrm>
            <a:off x="2240403" y="1295106"/>
            <a:ext cx="4432294" cy="436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730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2121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6"/>
                  <a:tabLst>
                    <a:tab pos="1087438" algn="l"/>
                    <a:tab pos="2863850" algn="l"/>
                    <a:tab pos="4572000" algn="l"/>
                    <a:tab pos="5313363" algn="l"/>
                  </a:tabLst>
                </a:pPr>
                <a:r>
                  <a:rPr lang="en-US" sz="2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	</a:t>
                </a:r>
                <a:r>
                  <a:rPr lang="en-US" sz="2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9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1087438" lvl="1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258888" algn="l"/>
                    <a:tab pos="2863850" algn="l"/>
                    <a:tab pos="4572000" algn="l"/>
                    <a:tab pos="5313363" algn="l"/>
                  </a:tabLst>
                </a:pPr>
                <a:r>
                  <a:rPr lang="en-US" sz="2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2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e.g</a:t>
                </a:r>
                <a:r>
                  <a:rPr lang="en-US" sz="2900" dirty="0">
                    <a:latin typeface="Arial" panose="020B0604020202020204" pitchFamily="34" charset="0"/>
                    <a:cs typeface="Arial" panose="020B0604020202020204" pitchFamily="34" charset="0"/>
                  </a:rPr>
                  <a:t>. because this is the total </a:t>
                </a:r>
                <a:r>
                  <a:rPr lang="en-US" sz="2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horizontal movement </a:t>
                </a:r>
                <a:r>
                  <a:rPr lang="en-US" sz="29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total vertical movement</a:t>
                </a:r>
                <a:r>
                  <a:rPr lang="en-US" sz="2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7525" indent="-51752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6"/>
                  <a:tabLst>
                    <a:tab pos="1258888" algn="l"/>
                    <a:tab pos="2863850" algn="l"/>
                    <a:tab pos="4572000" algn="l"/>
                    <a:tab pos="5313363" algn="l"/>
                  </a:tabLst>
                </a:pPr>
                <a:r>
                  <a:rPr lang="en-US" sz="2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a, b</a:t>
                </a:r>
                <a:endParaRPr lang="en-US" sz="29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2121543"/>
              </a:xfrm>
              <a:prstGeom prst="rect">
                <a:avLst/>
              </a:prstGeom>
              <a:blipFill rotWithShape="0">
                <a:blip r:embed="rId4"/>
                <a:stretch>
                  <a:fillRect l="-1351" t="-1437" r="-925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20601" r="8592" b="11150"/>
          <a:stretch/>
        </p:blipFill>
        <p:spPr>
          <a:xfrm>
            <a:off x="1835696" y="2852936"/>
            <a:ext cx="3837638" cy="372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038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258888" algn="l"/>
                <a:tab pos="2863850" algn="l"/>
                <a:tab pos="4572000" algn="l"/>
                <a:tab pos="5313363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7429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4"/>
              <a:tabLst>
                <a:tab pos="1258888" algn="l"/>
                <a:tab pos="2863850" algn="l"/>
                <a:tab pos="4572000" algn="l"/>
                <a:tab pos="5313363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in the line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t="20601" r="15306" b="10101"/>
          <a:stretch/>
        </p:blipFill>
        <p:spPr>
          <a:xfrm>
            <a:off x="2339752" y="1221235"/>
            <a:ext cx="4872781" cy="48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054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258888" algn="l"/>
                <a:tab pos="2863850" algn="l"/>
                <a:tab pos="4572000" algn="l"/>
                <a:tab pos="5313363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7429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4"/>
              <a:tabLst>
                <a:tab pos="1258888" algn="l"/>
                <a:tab pos="2863850" algn="l"/>
                <a:tab pos="4572000" algn="l"/>
                <a:tab pos="5313363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in the line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20601" r="13068" b="9051"/>
          <a:stretch/>
        </p:blipFill>
        <p:spPr>
          <a:xfrm>
            <a:off x="2483768" y="1268760"/>
            <a:ext cx="489654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264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850" indent="-5778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258888" algn="l"/>
                <a:tab pos="2863850" algn="l"/>
                <a:tab pos="4572000" algn="l"/>
                <a:tab pos="53133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</a:t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5050" lvl="1" indent="-5778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4"/>
              <a:tabLst>
                <a:tab pos="1258888" algn="l"/>
                <a:tab pos="2863850" algn="l"/>
                <a:tab pos="4572000" algn="l"/>
                <a:tab pos="5313363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 scale factor 3, centre (0, 0)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19551" r="13068" b="9051"/>
          <a:stretch/>
        </p:blipFill>
        <p:spPr>
          <a:xfrm>
            <a:off x="2267744" y="1268760"/>
            <a:ext cx="4774680" cy="470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324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544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258888" algn="l"/>
                    <a:tab pos="2863850" algn="l"/>
                    <a:tab pos="4572000" algn="l"/>
                    <a:tab pos="5313363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1258888" lvl="1" indent="-51752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258888" algn="l"/>
                    <a:tab pos="2863850" algn="l"/>
                    <a:tab pos="4572000" algn="l"/>
                    <a:tab pos="5313363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35050" lvl="1" indent="-5778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258888" algn="l"/>
                    <a:tab pos="2863850" algn="l"/>
                    <a:tab pos="4572000" algn="l"/>
                    <a:tab pos="5313363" algn="l"/>
                  </a:tabLst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Reflection in line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544467"/>
              </a:xfrm>
              <a:prstGeom prst="rect">
                <a:avLst/>
              </a:prstGeom>
              <a:blipFill rotWithShape="0">
                <a:blip r:embed="rId4"/>
                <a:stretch>
                  <a:fillRect l="-1920" t="-879" b="-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26901" r="9710" b="12201"/>
          <a:stretch/>
        </p:blipFill>
        <p:spPr>
          <a:xfrm>
            <a:off x="2555776" y="1244554"/>
            <a:ext cx="5768335" cy="48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743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8.4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Translations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6788" indent="-96678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258888" algn="l"/>
                <a:tab pos="2863850" algn="l"/>
                <a:tab pos="4572000" algn="l"/>
                <a:tab pos="5313363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Adam's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statement is not always true. When a shape is enlarged, the image and the original are similar but not congruent.</a:t>
            </a:r>
          </a:p>
        </p:txBody>
      </p:sp>
    </p:spTree>
    <p:extLst>
      <p:ext uri="{BB962C8B-B14F-4D97-AF65-F5344CB8AC3E}">
        <p14:creationId xmlns:p14="http://schemas.microsoft.com/office/powerpoint/2010/main" val="4573322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8.5 –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Bearings and Scale Drawings</a:t>
            </a:r>
            <a:endParaRPr lang="en-GB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58888" algn="l"/>
                <a:tab pos="2398713" algn="l"/>
                <a:tab pos="4278313" algn="l"/>
                <a:tab pos="6400800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2.5cm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58888" algn="l"/>
                <a:tab pos="2398713" algn="l"/>
                <a:tab pos="4278313" algn="l"/>
                <a:tab pos="6400800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Accurate scale drawing of right-angled triangle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with base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cm, hypotenuse 10 cm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258888" algn="l"/>
                <a:tab pos="2398713" algn="l"/>
                <a:tab pos="4278313" algn="l"/>
                <a:tab pos="6400800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36m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58888" algn="l"/>
                <a:tab pos="2398713" algn="l"/>
                <a:tab pos="4278313" algn="l"/>
                <a:tab pos="6400800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072°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255°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58888" algn="l"/>
                <a:tab pos="2398713" algn="l"/>
                <a:tab pos="4278313" algn="l"/>
                <a:tab pos="6400800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Bearing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 285° accurately drawn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58888" algn="l"/>
                <a:tab pos="2398713" algn="l"/>
                <a:tab pos="4278313" algn="l"/>
                <a:tab pos="6400800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1cm:120m 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360m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600m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Answers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between 4 and 4.24 minutes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58888" algn="l"/>
                <a:tab pos="2398713" algn="l"/>
                <a:tab pos="4278313" algn="l"/>
                <a:tab pos="6400800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5km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km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1.25km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0.25km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258888" algn="l"/>
                <a:tab pos="2398713" algn="l"/>
                <a:tab pos="4278313" algn="l"/>
                <a:tab pos="6400800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10cm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5cm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4cm.</a:t>
            </a:r>
          </a:p>
        </p:txBody>
      </p:sp>
    </p:spTree>
    <p:extLst>
      <p:ext uri="{BB962C8B-B14F-4D97-AF65-F5344CB8AC3E}">
        <p14:creationId xmlns:p14="http://schemas.microsoft.com/office/powerpoint/2010/main" val="28460394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8.5 –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Bearings and Scale Drawings</a:t>
            </a:r>
            <a:endParaRPr lang="en-GB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2.5km 	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16cm</a:t>
            </a:r>
          </a:p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	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130km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136km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Sligo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Accurate scale drawing, with AB = 5cm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AC = 67m, CB = 78m</a:t>
            </a:r>
          </a:p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" y="3284984"/>
            <a:ext cx="4012754" cy="33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198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347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3657600" algn="l"/>
                <a:tab pos="4741863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9.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863600" indent="-8636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</a:p>
          <a:p>
            <a:pPr marL="863600" indent="-8636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Students’ own accurate triangle</a:t>
            </a:r>
          </a:p>
          <a:p>
            <a:pPr marL="863600" indent="-8636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201738" algn="l"/>
                <a:tab pos="2862263" algn="l"/>
                <a:tab pos="4741863" algn="l"/>
                <a:tab pos="6637338" algn="l"/>
              </a:tabLst>
            </a:pP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Students’ own answers 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946" y="1196752"/>
            <a:ext cx="4265238" cy="3280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396" y="1239824"/>
            <a:ext cx="2969524" cy="20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195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8.5 –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Bearings and Scale Drawings</a:t>
            </a:r>
            <a:endParaRPr lang="en-GB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3" indent="-7413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188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654" y="1272869"/>
            <a:ext cx="5747190" cy="47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207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8.5 –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Bearings and Scale Drawings</a:t>
            </a:r>
            <a:endParaRPr lang="en-GB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3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27km	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280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612" y="1262698"/>
            <a:ext cx="5368668" cy="47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179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8.5 –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Bearings and Scale Drawings</a:t>
            </a:r>
            <a:endParaRPr lang="en-GB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4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323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914400" indent="-9144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4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260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050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914400" indent="-9144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4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32" y="2670526"/>
            <a:ext cx="6537042" cy="389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093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8.5 –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Bearings and Scale Drawings</a:t>
            </a:r>
            <a:endParaRPr lang="en-GB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1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Accurate drawing of the triangle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drawing of the triangle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drawing of the triangle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, b, 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Accurate drawings of the triangles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drawing of an equilateral triangle with side 6.5 cm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sum of the two shorter sides is less than the longest side so the triangle will not be possible.</a:t>
            </a:r>
          </a:p>
        </p:txBody>
      </p:sp>
    </p:spTree>
    <p:extLst>
      <p:ext uri="{BB962C8B-B14F-4D97-AF65-F5344CB8AC3E}">
        <p14:creationId xmlns:p14="http://schemas.microsoft.com/office/powerpoint/2010/main" val="36677906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8.6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Constructions 1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Accurate drawing of triangle with sides of length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5cm, 15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cm and 17 cm (for real-life sides of 100cm,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300cm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and 340cm respectively)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drawing of triangle with sides of length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5.5cm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5.5cm and 10cm (for real-life sides of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11m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and 20m respectively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914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8.6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Constructions 1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net with sides of length 6cm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Perpendicular bisector of line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segment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AB of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length 7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cm drawn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accurately </a:t>
            </a:r>
          </a:p>
          <a:p>
            <a:pPr marL="1311275" lvl="1" indent="-569913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is the same distance as BP.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041" y="1844824"/>
            <a:ext cx="7809431" cy="24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47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8.6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Constructions 1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indent="-6905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Perpendicular bisector accurately constructed of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2 points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, S and T, 10cm apart. The perpendicular bisector shows possible positions of the lifeboat.</a:t>
            </a:r>
          </a:p>
          <a:p>
            <a:pPr marL="690563" indent="-6905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b, c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Perpendicular bisector from point P to the line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AB accurately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constructed.</a:t>
            </a:r>
          </a:p>
          <a:p>
            <a:pPr marL="690563" indent="-6905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b, c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Perpendicular at point P on a line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accurately constructed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90563" indent="-6905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Shortest distances to sides accurately drawn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200150" lvl="1" indent="-509588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311275" algn="l"/>
                <a:tab pos="2398713" algn="l"/>
                <a:tab pos="3657600" algn="l"/>
                <a:tab pos="6003925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2.5m 		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10 seconds</a:t>
            </a:r>
          </a:p>
        </p:txBody>
      </p:sp>
    </p:spTree>
    <p:extLst>
      <p:ext uri="{BB962C8B-B14F-4D97-AF65-F5344CB8AC3E}">
        <p14:creationId xmlns:p14="http://schemas.microsoft.com/office/powerpoint/2010/main" val="6821218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8.7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Constructions 2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Accurate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drawing of a triangle with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sides 10cm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8cm,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8238" lvl="1" indent="-5683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Right-angled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triangle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Accurate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construction of an equilateral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triangle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with b 60°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accurately drawn and bisected A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5050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Accurate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construction of 90°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  <a:p>
            <a:pPr marL="1035050" lvl="1" indent="-465138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construction of 45° angle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5050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Accurate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construction of 60° angle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construction of 30° angle</a:t>
            </a:r>
          </a:p>
        </p:txBody>
      </p:sp>
    </p:spTree>
    <p:extLst>
      <p:ext uri="{BB962C8B-B14F-4D97-AF65-F5344CB8AC3E}">
        <p14:creationId xmlns:p14="http://schemas.microsoft.com/office/powerpoint/2010/main" val="41336623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8.7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Constructions 2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13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035050" algn="l"/>
                <a:tab pos="2398713" algn="l"/>
                <a:tab pos="3657600" algn="l"/>
                <a:tab pos="6003925" algn="l"/>
              </a:tabLst>
            </a:pP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	Accurate construction of 120° angle</a:t>
            </a:r>
          </a:p>
          <a:p>
            <a:pPr marL="465138" indent="-4651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035050" algn="l"/>
                <a:tab pos="2398713" algn="l"/>
                <a:tab pos="3657600" algn="l"/>
                <a:tab pos="6003925" algn="l"/>
              </a:tabLst>
            </a:pP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	Accurate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scale drawing with sides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	3cm and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5cm </a:t>
            </a:r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5050" lvl="1" indent="-569913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construction of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  <a:p>
            <a:pPr marL="1035050" lvl="1" indent="-569913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115m</a:t>
            </a:r>
            <a:r>
              <a:rPr lang="en-US" sz="3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138" indent="-4651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035050" algn="l"/>
                <a:tab pos="2398713" algn="l"/>
                <a:tab pos="3657600" algn="l"/>
                <a:tab pos="6003925" algn="l"/>
              </a:tabLst>
            </a:pP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	Accurate scale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drawing with pole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	height 4cm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top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guy length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4.5cm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	and angle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CBA 63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marL="1035050" lvl="1" indent="-5778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035050" algn="l"/>
                <a:tab pos="2398713" algn="l"/>
                <a:tab pos="3657600" algn="l"/>
                <a:tab pos="6003925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2.4m		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27.6m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2694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8.7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Constructions 2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494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535113" algn="l"/>
                <a:tab pos="2398713" algn="l"/>
                <a:tab pos="3657600" algn="l"/>
                <a:tab pos="6003925" algn="l"/>
              </a:tabLst>
            </a:pP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Accurate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construction of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triangle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4963" lvl="3" indent="-7429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535113" algn="l"/>
                <a:tab pos="2398713" algn="l"/>
                <a:tab pos="3657600" algn="l"/>
                <a:tab pos="6003925" algn="l"/>
              </a:tabLs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Accurate construction of line perpendicular to AB that passes through C </a:t>
            </a:r>
          </a:p>
          <a:p>
            <a:pPr marL="1604963" lvl="3" indent="-7429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535113" algn="l"/>
                <a:tab pos="2398713" algn="l"/>
                <a:tab pos="3657600" algn="l"/>
                <a:tab pos="6003925" algn="l"/>
              </a:tabLs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535113" algn="l"/>
                <a:tab pos="2398713" algn="l"/>
                <a:tab pos="3657600" algn="l"/>
                <a:tab pos="6003925" algn="l"/>
              </a:tabLs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scale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626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8.1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3D Solids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3149600" algn="l"/>
                <a:tab pos="4165600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e.g.	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e.g.</a:t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e.g.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0037" y="3647483"/>
            <a:ext cx="2972163" cy="2866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4208" y="1200772"/>
            <a:ext cx="2397754" cy="2804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916832"/>
            <a:ext cx="3022838" cy="33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806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8.7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Constructions 2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5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indent="-6905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Accurate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triangle</a:t>
            </a:r>
          </a:p>
          <a:p>
            <a:pPr marL="114776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d, e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4913" lvl="1" indent="-5143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5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circle fits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exactly inside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triangle.</a:t>
            </a:r>
          </a:p>
          <a:p>
            <a:pPr marL="690563" indent="-6905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Construction of regular hexagon in a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circle </a:t>
            </a:r>
          </a:p>
          <a:p>
            <a:pPr marL="114776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4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Hexagon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563" indent="-6905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regular octagon in a circle with radius 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3093" y="1258235"/>
            <a:ext cx="4507379" cy="3028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13093" y="1279895"/>
            <a:ext cx="963666" cy="322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054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a circle with radius marked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5m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754" y="3023528"/>
            <a:ext cx="7147638" cy="35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053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2951" y="1277171"/>
            <a:ext cx="6287481" cy="53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497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1242182"/>
            <a:ext cx="5368668" cy="536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061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345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005" y="1190845"/>
            <a:ext cx="6388653" cy="541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34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 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432" y="1916831"/>
            <a:ext cx="8655048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096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1140702"/>
            <a:ext cx="6683485" cy="5510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6381328"/>
            <a:ext cx="2160240" cy="270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774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345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423" y="1196752"/>
            <a:ext cx="3591068" cy="25234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5976" y="1124744"/>
            <a:ext cx="50405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3841329"/>
            <a:ext cx="5252059" cy="282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868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171" y="1178244"/>
            <a:ext cx="6069125" cy="54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909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8.8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3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50.3km</a:t>
            </a:r>
            <a:r>
              <a:rPr lang="en-US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t="26901" r="16425" b="14300"/>
          <a:stretch/>
        </p:blipFill>
        <p:spPr>
          <a:xfrm>
            <a:off x="1629594" y="1196752"/>
            <a:ext cx="4958630" cy="48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837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8.1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3D Solids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3149600" algn="l"/>
                <a:tab pos="4165600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b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1257905"/>
            <a:ext cx="4994964" cy="1101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2420888"/>
            <a:ext cx="5030706" cy="1947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359" y="4509120"/>
            <a:ext cx="5108881" cy="20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94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One method would be as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follows:</a:t>
            </a:r>
            <a:b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 perpendicular bisector to establish 0° and 90°.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an equilateral triangle with a vertex at the origin to find 60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°.</a:t>
            </a:r>
            <a:b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Bisect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the 60° angle to create a 30°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angle.</a:t>
            </a:r>
            <a:b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Bisect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the existing angles to create 15°, 45° and 75°.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Repeat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on the other side of 90° to extend this up to 180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°.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717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Construct the perpendicular bisectors of the sides of the regular hexagon and place a point where each of these bisectors meets the circle. Join these additional six points with the vertices of the hexagon to construct a regular dodecagon.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Square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correctly constructed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199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Start by constructing a square, then find the centre of the square and draw the circle which goes through all of its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vertices.</a:t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Repeat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 method described above on the square to construct a regular octagon.</a:t>
            </a:r>
          </a:p>
        </p:txBody>
      </p:sp>
    </p:spTree>
    <p:extLst>
      <p:ext uri="{BB962C8B-B14F-4D97-AF65-F5344CB8AC3E}">
        <p14:creationId xmlns:p14="http://schemas.microsoft.com/office/powerpoint/2010/main" val="37893274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If you start with a square you can construct any polygon where the number of sides is a power of 2 (8 sides, 16 sides, 32 sides...).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you start with a hexagon you can construct any polygon where the number of sides is 3 multiplied by a power of 2 (12 sides, 24 sides, 48 sides...).</a:t>
            </a:r>
          </a:p>
        </p:txBody>
      </p:sp>
    </p:spTree>
    <p:extLst>
      <p:ext uri="{BB962C8B-B14F-4D97-AF65-F5344CB8AC3E}">
        <p14:creationId xmlns:p14="http://schemas.microsoft.com/office/powerpoint/2010/main" val="33274845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Check-Up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9512" y="1124744"/>
                <a:ext cx="8712968" cy="5614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138238" algn="l"/>
                    <a:tab pos="2398713" algn="l"/>
                    <a:tab pos="3657600" algn="l"/>
                    <a:tab pos="6003925" algn="l"/>
                  </a:tabLst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0713" indent="-6207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138238" algn="l"/>
                    <a:tab pos="2398713" algn="l"/>
                    <a:tab pos="3657600" algn="l"/>
                    <a:tab pos="6003925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Reflection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line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  <a:p>
                <a:pPr marL="1138238" lvl="1" indent="-50958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2398713" algn="l"/>
                    <a:tab pos="3657600" algn="l"/>
                    <a:tab pos="6003925" algn="l"/>
                  </a:tabLst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Rotation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90° anticlockwise about (4, -1) </a:t>
                </a:r>
                <a:endParaRPr lang="en-US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38238" lvl="1" indent="-50958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2398713" algn="l"/>
                    <a:tab pos="3657600" algn="l"/>
                    <a:tab pos="6003925" algn="l"/>
                  </a:tabLst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Translation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124744"/>
                <a:ext cx="8712968" cy="5614935"/>
              </a:xfrm>
              <a:prstGeom prst="rect">
                <a:avLst/>
              </a:prstGeom>
              <a:blipFill rotWithShape="0">
                <a:blip r:embed="rId4"/>
                <a:stretch>
                  <a:fillRect l="-1888" t="-977" r="-2168" b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155" y="1236035"/>
            <a:ext cx="3899877" cy="299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037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Check-Up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9512" y="1124744"/>
                <a:ext cx="8712968" cy="4609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3"/>
                  <a:tabLst>
                    <a:tab pos="1311275" algn="l"/>
                    <a:tab pos="2398713" algn="l"/>
                    <a:tab pos="3657600" algn="l"/>
                    <a:tab pos="6003925" algn="l"/>
                  </a:tabLst>
                </a:pPr>
                <a:r>
                  <a:rPr lang="en-US" sz="45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Enlargement scale factor 2, 	centre (-3, 5)</a:t>
                </a:r>
              </a:p>
              <a:p>
                <a:pPr marL="1258888" lvl="1" indent="-6889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138238" algn="l"/>
                    <a:tab pos="2398713" algn="l"/>
                    <a:tab pos="3657600" algn="l"/>
                    <a:tab pos="6003925" algn="l"/>
                  </a:tabLst>
                </a:pP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Enlargement scale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, centre (-3, </a:t>
                </a:r>
                <a:r>
                  <a:rPr lang="en-US" sz="4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3)</a:t>
                </a:r>
                <a:endParaRPr lang="en-US" sz="4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58888" lvl="1" indent="-6889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138238" algn="l"/>
                    <a:tab pos="2398713" algn="l"/>
                    <a:tab pos="3657600" algn="l"/>
                    <a:tab pos="6003925" algn="l"/>
                  </a:tabLst>
                </a:pP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Enlargement scale factor </a:t>
                </a:r>
                <a:r>
                  <a:rPr lang="en-US" sz="4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-1, </a:t>
                </a: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centre </a:t>
                </a:r>
                <a:r>
                  <a:rPr lang="en-US" sz="4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(0, -2.5)</a:t>
                </a:r>
                <a:endParaRPr lang="en-US" sz="4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124744"/>
                <a:ext cx="8712968" cy="4609532"/>
              </a:xfrm>
              <a:prstGeom prst="rect">
                <a:avLst/>
              </a:prstGeom>
              <a:blipFill rotWithShape="0">
                <a:blip r:embed="rId4"/>
                <a:stretch>
                  <a:fillRect l="-2657" t="-2910" r="-3287" b="-5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4537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Check-Up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2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in the line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-1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22699" r="13068" b="8001"/>
          <a:stretch/>
        </p:blipFill>
        <p:spPr>
          <a:xfrm>
            <a:off x="2411760" y="1268760"/>
            <a:ext cx="489654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025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Check-Up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2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5662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  <a:p>
            <a:pPr marL="855662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  <a:r>
              <a:rPr lang="en-US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855662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 marL="137953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2398713" algn="l"/>
                <a:tab pos="3657600" algn="l"/>
                <a:tab pos="6003925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  <a:r>
              <a:rPr lang="en-US" sz="3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615" y="1252060"/>
            <a:ext cx="6999777" cy="1999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872" y="3383870"/>
            <a:ext cx="4659547" cy="3213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62890" y="3379310"/>
            <a:ext cx="370949" cy="697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521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Check-Up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250315"/>
            <a:ext cx="8541288" cy="5563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2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Perpendicular bisector accurately constructed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 a line of length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10cm</a:t>
            </a:r>
          </a:p>
          <a:p>
            <a:pPr marL="855662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accurately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bisected</a:t>
            </a:r>
          </a:p>
          <a:p>
            <a:pPr marL="855662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5662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3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Regular polygons with these numbers of sides: 3, 4, 5, 6, 8, 10, 12, 15, 16, 17, 20, 24, 30, 32, 34, 40, 48, 51, 60, 64, 68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7984" y="2060848"/>
            <a:ext cx="4392488" cy="324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661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2">
              <a:spcAft>
                <a:spcPts val="300"/>
              </a:spcAft>
              <a:buClr>
                <a:srgbClr val="C00000"/>
              </a:buClr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lvl="1" indent="-449263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triangle on tracing paper when folded in the line reflection becomes the image.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794" y="1762913"/>
            <a:ext cx="3898334" cy="38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715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8.1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3D Solids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e.g.	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e.g.</a:t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e.g.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0311" y="4266986"/>
            <a:ext cx="2330368" cy="2330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6797" y="1220896"/>
            <a:ext cx="3158310" cy="2942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069" y="1936472"/>
            <a:ext cx="3068021" cy="350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341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260049"/>
            <a:ext cx="8541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744" y="1268760"/>
            <a:ext cx="5469967" cy="52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279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5352" y="1196752"/>
                <a:ext cx="8541288" cy="5576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0713" indent="-6207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3"/>
                  <a:tabLst>
                    <a:tab pos="1138238" algn="l"/>
                    <a:tab pos="2398713" algn="l"/>
                    <a:tab pos="3657600" algn="l"/>
                    <a:tab pos="6003925" algn="l"/>
                  </a:tabLst>
                </a:pP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Shape A is reflected in the line 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to give the image B.</a:t>
                </a:r>
              </a:p>
              <a:p>
                <a:pPr marL="620713" indent="-6207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3"/>
                  <a:tabLst>
                    <a:tab pos="1138238" algn="l"/>
                    <a:tab pos="2570163" algn="l"/>
                    <a:tab pos="4624388" algn="l"/>
                    <a:tab pos="6694488" algn="l"/>
                  </a:tabLst>
                </a:pP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)	</a:t>
                </a: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	</a:t>
                </a: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) 	</a:t>
                </a:r>
                <a:r>
                  <a:rPr lang="en-US" sz="3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) 	</a:t>
                </a: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f.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620713" indent="-6207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3"/>
                  <a:tabLst>
                    <a:tab pos="1138238" algn="l"/>
                    <a:tab pos="2570163" algn="l"/>
                    <a:tab pos="4624388" algn="l"/>
                    <a:tab pos="6694488" algn="l"/>
                  </a:tabLst>
                </a:pPr>
                <a:r>
                  <a:rPr lang="en-US" sz="3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 right, 1 up or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)	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 left or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)	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 left, 3 down or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) 	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3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 left, 6 down or 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3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−6</m:t>
                        </m:r>
                      </m:den>
                    </m:f>
                  </m:oMath>
                </a14:m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620713" indent="-6207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3"/>
                  <a:tabLst>
                    <a:tab pos="1138238" algn="l"/>
                    <a:tab pos="2570163" algn="l"/>
                    <a:tab pos="4624388" algn="l"/>
                    <a:tab pos="6694488" algn="l"/>
                  </a:tabLst>
                </a:pP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52" y="1196752"/>
                <a:ext cx="8541288" cy="5576078"/>
              </a:xfrm>
              <a:prstGeom prst="rect">
                <a:avLst/>
              </a:prstGeom>
              <a:blipFill rotWithShape="0">
                <a:blip r:embed="rId4"/>
                <a:stretch>
                  <a:fillRect l="-1784" t="-1530" b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0329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81214"/>
            <a:ext cx="8541288" cy="282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Rotation of 90°clockwise about (0,0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77913" lvl="1" indent="-5080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of 180° about (0, 2) </a:t>
            </a:r>
          </a:p>
          <a:p>
            <a:pPr marL="1077913" lvl="1" indent="-5080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of 90°anticlockwise about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4, -1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20713" indent="-5080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416" y="3068960"/>
            <a:ext cx="4767912" cy="34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926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268760"/>
            <a:ext cx="7764919" cy="535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615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24744"/>
            <a:ext cx="87129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138238" algn="l"/>
                <a:tab pos="2398713" algn="l"/>
                <a:tab pos="3657600" algn="l"/>
                <a:tab pos="6003925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923" y="1628800"/>
            <a:ext cx="7933549" cy="49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88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208941"/>
            <a:ext cx="8541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3" indent="-7413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3881438" algn="l"/>
                <a:tab pos="6003925" algn="l"/>
              </a:tabLst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direction and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centre of rotation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	horizontal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movement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and vertical 		movement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(or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		translation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vector)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scale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factor and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centre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enlargement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6359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C00000"/>
              </a:buClr>
              <a:tabLst>
                <a:tab pos="3881438" algn="l"/>
                <a:tab pos="6003925" algn="l"/>
              </a:tabLst>
            </a:pPr>
            <a:r>
              <a:rPr lang="en-US" sz="3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Drawings and Bearings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3536950" algn="l"/>
                <a:tab pos="6400800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B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A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3536950" algn="l"/>
                <a:tab pos="6400800" algn="l"/>
              </a:tabLs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3087688" algn="l"/>
                <a:tab pos="4572000" algn="l"/>
                <a:tab pos="6280150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1km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2.5km	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6km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4.25km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708" y="2492896"/>
            <a:ext cx="8006764" cy="27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167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3536950" algn="l"/>
                <a:tab pos="6400800" algn="l"/>
              </a:tabLst>
            </a:pP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3 cm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7cm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10cm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7.5cm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3536950" algn="l"/>
                <a:tab pos="6400800" algn="l"/>
              </a:tabLst>
            </a:pP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= 65°(interior angles on parallel lines sum to 180°)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= 360 - 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(angles add at a point sum to 360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°)</a:t>
            </a:r>
            <a:b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= 360 - 65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295°</a:t>
            </a:r>
            <a:b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Bearing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of A from B is 295°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750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39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3536950" algn="l"/>
                <a:tab pos="6400800" algn="l"/>
              </a:tabLst>
            </a:pP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b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1275" lvl="1" indent="-569913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3536950" algn="l"/>
                <a:tab pos="6400800" algn="l"/>
              </a:tabLst>
            </a:pPr>
            <a:r>
              <a:rPr lang="en-US" sz="4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30km	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301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262" y="1289188"/>
            <a:ext cx="3821898" cy="44440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7500" y="5586345"/>
            <a:ext cx="2352737" cy="146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571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tabLst>
                <a:tab pos="3536950" algn="l"/>
                <a:tab pos="6400800" algn="l"/>
              </a:tabLst>
            </a:pPr>
            <a:r>
              <a:rPr lang="en-US" sz="3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Constructions and Loci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3536950" algn="l"/>
                <a:tab pos="6400800" algn="l"/>
              </a:tabLst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construction of a triangle with sides of length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10cm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6cm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3536950" algn="l"/>
                <a:tab pos="6400800" algn="l"/>
              </a:tabLst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construction of a triangle with sides of length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3536950" algn="l"/>
                <a:tab pos="6400800" algn="l"/>
              </a:tabLst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construction of the perpendicular bisector of a line of length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12cm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440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8.1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3D Solids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094" y="1227402"/>
            <a:ext cx="6911274" cy="53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866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3536950" algn="l"/>
                <a:tab pos="64008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construction of the perpendicular bisector of a line of length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3536950" algn="l"/>
                <a:tab pos="6400800" algn="l"/>
              </a:tabLst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Accurate construction of angle bisector of 70° angle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3536950" algn="l"/>
                <a:tab pos="64008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construction of angle bisector of 100°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4002088" algn="l"/>
                <a:tab pos="6400800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Circle</a:t>
            </a:r>
          </a:p>
          <a:p>
            <a:pPr marL="4451350" lvl="1" indent="-449263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4916488" algn="l"/>
                <a:tab pos="64008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Points that are equidistant from a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entre make a circle.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994" y="4216507"/>
            <a:ext cx="2366259" cy="23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500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4002088" algn="l"/>
                <a:tab pos="6400800" algn="l"/>
              </a:tabLst>
            </a:pP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189" y="1757135"/>
            <a:ext cx="8372275" cy="4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313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50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4002088" algn="l"/>
                <a:tab pos="6400800" algn="l"/>
              </a:tabLs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4002088" algn="l"/>
                <a:tab pos="64008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180°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origin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4002088" algn="l"/>
                <a:tab pos="64008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it always works.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4002088" algn="l"/>
                <a:tab pos="64008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scale factor -2, centre of enlargement (-1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4533" y="1196752"/>
            <a:ext cx="4305939" cy="41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956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50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4002088" algn="l"/>
                <a:tab pos="64008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d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4002088" algn="l"/>
                <a:tab pos="64008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points are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-axis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-coordinate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multiplied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by -1</a:t>
            </a:r>
          </a:p>
          <a:p>
            <a:pPr marL="914400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4002088" algn="l"/>
                <a:tab pos="64008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points are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-axis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-coordinate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multiplied by -1</a:t>
            </a:r>
          </a:p>
          <a:p>
            <a:pPr marL="914400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3087688" algn="l"/>
                <a:tab pos="5538788" algn="l"/>
              </a:tabLst>
            </a:pP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6030" y="1261958"/>
            <a:ext cx="4349678" cy="434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929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48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3363913" algn="l"/>
                <a:tab pos="4002088" algn="l"/>
                <a:tab pos="6400800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p)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(-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 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3363913" algn="l"/>
                <a:tab pos="4002088" algn="l"/>
                <a:tab pos="6400800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(-2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1), (-4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1), (-3, -5), (-5, -5)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1268760"/>
            <a:ext cx="4371266" cy="42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520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48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3363913" algn="l"/>
                <a:tab pos="4002088" algn="l"/>
                <a:tab pos="6400800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Reflection in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followed by reflection in the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-axis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followed by reflection in the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-axis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138" indent="-4651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3363913" algn="l"/>
                <a:tab pos="4002088" algn="l"/>
                <a:tab pos="6400800" algn="l"/>
              </a:tabLst>
            </a:pP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d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y = -x + 2	</a:t>
            </a: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7189" y="2135511"/>
            <a:ext cx="4097188" cy="40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453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52" y="1196752"/>
            <a:ext cx="8541288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3363913" algn="l"/>
                <a:tab pos="4002088" algn="l"/>
                <a:tab pos="64008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180 – a		(interior angles in parallel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lines sum up to 180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360 - (180 -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angles at a point sum to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=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180 + a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360°)</a:t>
            </a:r>
          </a:p>
          <a:p>
            <a:pPr marL="971550" lvl="1" indent="-5143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3363913" algn="l"/>
                <a:tab pos="4002088" algn="l"/>
                <a:tab pos="64008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- 180)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1306312"/>
            <a:ext cx="3456384" cy="284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989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184" y="1223893"/>
            <a:ext cx="8541288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379538" algn="l"/>
                <a:tab pos="3363913" algn="l"/>
                <a:tab pos="4002088" algn="l"/>
                <a:tab pos="6400800" algn="l"/>
              </a:tabLst>
            </a:pP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  <a:r>
              <a:rPr lang="en-US" sz="4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793750" lvl="1">
              <a:spcAft>
                <a:spcPts val="300"/>
              </a:spcAft>
              <a:buClr>
                <a:srgbClr val="C00000"/>
              </a:buClr>
              <a:tabLst>
                <a:tab pos="3363913" algn="l"/>
                <a:tab pos="4002088" algn="l"/>
                <a:tab pos="6400800" algn="l"/>
              </a:tabLst>
            </a:pP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Accurate construction of a hexagon.</a:t>
            </a:r>
          </a:p>
          <a:p>
            <a:pPr marL="793750" lvl="1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3363913" algn="l"/>
                <a:tab pos="4002088" algn="l"/>
                <a:tab pos="6400800" algn="l"/>
              </a:tabLst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Accurate construction of a triangle with area of 30cm</a:t>
            </a:r>
            <a:r>
              <a:rPr lang="en-US" sz="4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793750" lvl="1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3363913" algn="l"/>
                <a:tab pos="4002088" algn="l"/>
                <a:tab pos="6400800" algn="l"/>
              </a:tabLst>
            </a:pP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Sphere	</a:t>
            </a: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Circle</a:t>
            </a:r>
            <a:endParaRPr lang="en-US" sz="48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588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662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184" y="1223893"/>
            <a:ext cx="8541288" cy="54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379538" algn="l"/>
                <a:tab pos="3363913" algn="l"/>
                <a:tab pos="4002088" algn="l"/>
                <a:tab pos="6400800" algn="l"/>
              </a:tabLst>
            </a:pP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88cm</a:t>
            </a:r>
            <a:r>
              <a:rPr lang="en-US" sz="3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914400" indent="-9144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379538" algn="l"/>
                <a:tab pos="3363913" algn="l"/>
                <a:tab pos="4002088" algn="l"/>
                <a:tab pos="6400800" algn="l"/>
              </a:tabLs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Two correct transformations, e.g. 90° clockwise rotation about (0.5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1.5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), followed by a reflection in 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= -0.5, or translation (-2,0) followed by reflection in 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1241113"/>
            <a:ext cx="6517856" cy="2806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3688" y="1340768"/>
            <a:ext cx="45719" cy="188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213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882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184" y="1223893"/>
            <a:ext cx="85412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4"/>
              <a:tabLst>
                <a:tab pos="1379538" algn="l"/>
                <a:tab pos="3363913" algn="l"/>
                <a:tab pos="4002088" algn="l"/>
                <a:tab pos="6400800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(1.7, 4.7) and (-4.7, -1.7)</a:t>
            </a:r>
            <a:endParaRPr lang="en-US" sz="3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t="25850" r="10598" b="10101"/>
          <a:stretch/>
        </p:blipFill>
        <p:spPr>
          <a:xfrm>
            <a:off x="2339752" y="1268760"/>
            <a:ext cx="5221998" cy="461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67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8.1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3D Solids</a:t>
            </a:r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3149600" algn="l"/>
                <a:tab pos="3827463" algn="l"/>
                <a:tab pos="4165600" algn="l"/>
                <a:tab pos="6637338" algn="l"/>
              </a:tabLst>
            </a:pP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96cm</a:t>
            </a:r>
            <a:r>
              <a:rPr lang="pt-BR" sz="3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64cm</a:t>
            </a:r>
            <a:r>
              <a:rPr lang="pt-BR" sz="3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pt-BR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Surface area 70.6cm</a:t>
            </a:r>
            <a:r>
              <a:rPr lang="pt-BR" sz="3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6296" y="1599963"/>
            <a:ext cx="5884176" cy="1901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4211073"/>
            <a:ext cx="6274066" cy="188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21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Unit Test</a:t>
            </a:r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882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184" y="1223893"/>
            <a:ext cx="8541288" cy="554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C00000"/>
              </a:buClr>
              <a:tabLst>
                <a:tab pos="1379538" algn="l"/>
                <a:tab pos="3363913" algn="l"/>
                <a:tab pos="4002088" algn="l"/>
                <a:tab pos="6400800" algn="l"/>
              </a:tabLst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student answer</a:t>
            </a:r>
          </a:p>
          <a:p>
            <a:pPr>
              <a:spcAft>
                <a:spcPts val="300"/>
              </a:spcAft>
              <a:buClr>
                <a:srgbClr val="C00000"/>
              </a:buClr>
              <a:tabLst>
                <a:tab pos="1379538" algn="l"/>
                <a:tab pos="3363913" algn="l"/>
                <a:tab pos="4002088" algn="l"/>
                <a:tab pos="6400800" algn="l"/>
              </a:tabLs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Student B gives the best answer. Student A has not given the direction or centre of rotation. Student C has given two transformations.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question asks for a single transformation.</a:t>
            </a:r>
            <a:endParaRPr lang="en-US" sz="4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586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45&quot;&gt;&lt;object type=&quot;3&quot; unique_id=&quot;10046&quot;&gt;&lt;property id=&quot;20148&quot; value=&quot;5&quot;/&gt;&lt;property id=&quot;20300&quot; value=&quot;Slide 1 - &amp;quot;Welcome&amp;quot;&quot;/&gt;&lt;property id=&quot;20307&quot; value=&quot;256&quot;/&gt;&lt;/object&gt;&lt;object type=&quot;3&quot; unique_id=&quot;10047&quot;&gt;&lt;property id=&quot;20148&quot; value=&quot;5&quot;/&gt;&lt;property id=&quot;20300&quot; value=&quot;Slide 2 - &amp;quot;Assignment Scenario&amp;quot;&quot;/&gt;&lt;property id=&quot;20307&quot; value=&quot;258&quot;/&gt;&lt;/object&gt;&lt;object type=&quot;3&quot; unique_id=&quot;10048&quot;&gt;&lt;property id=&quot;20148&quot; value=&quot;5&quot;/&gt;&lt;property id=&quot;20300&quot; value=&quot;Slide 3 - &amp;quot;Excel Sales Scenario&amp;quot;&quot;/&gt;&lt;property id=&quot;20307&quot; value=&quot;286&quot;/&gt;&lt;/object&gt;&lt;object type=&quot;3&quot; unique_id=&quot;10049&quot;&gt;&lt;property id=&quot;20148&quot; value=&quot;5&quot;/&gt;&lt;property id=&quot;20300&quot; value=&quot;Slide 4 - &amp;quot;Task 1 – Excel Sales Spreadsheet&amp;quot;&quot;/&gt;&lt;property id=&quot;20307&quot; value=&quot;287&quot;/&gt;&lt;/object&gt;&lt;object type=&quot;3&quot; unique_id=&quot;10050&quot;&gt;&lt;property id=&quot;20148&quot; value=&quot;5&quot;/&gt;&lt;property id=&quot;20300&quot; value=&quot;Slide 5 - &amp;quot;Task 2 – Excel Sales Spreadsheet&amp;quot;&quot;/&gt;&lt;property id=&quot;20307&quot; value=&quot;288&quot;/&gt;&lt;/object&gt;&lt;object type=&quot;3&quot; unique_id=&quot;10051&quot;&gt;&lt;property id=&quot;20148&quot; value=&quot;5&quot;/&gt;&lt;property id=&quot;20300&quot; value=&quot;Slide 6 - &amp;quot;Task 3 – Excel Sales Spreadsheet&amp;quot;&quot;/&gt;&lt;property id=&quot;20307&quot; value=&quot;289&quot;/&gt;&lt;/object&gt;&lt;object type=&quot;3&quot; unique_id=&quot;10052&quot;&gt;&lt;property id=&quot;20148&quot; value=&quot;5&quot;/&gt;&lt;property id=&quot;20300&quot; value=&quot;Slide 7 - &amp;quot;Task 4 – Excel Sales Spreadsheet&amp;quot;&quot;/&gt;&lt;property id=&quot;20307&quot; value=&quot;290&quot;/&gt;&lt;/object&gt;&lt;object type=&quot;3&quot; unique_id=&quot;10053&quot;&gt;&lt;property id=&quot;20148&quot; value=&quot;5&quot;/&gt;&lt;property id=&quot;20300&quot; value=&quot;Slide 8 - &amp;quot;Task 5 – Excel Sales Spreadsheet&amp;quot;&quot;/&gt;&lt;property id=&quot;20307&quot; value=&quot;291&quot;/&gt;&lt;/object&gt;&lt;object type=&quot;3&quot; unique_id=&quot;10054&quot;&gt;&lt;property id=&quot;20148&quot; value=&quot;5&quot;/&gt;&lt;property id=&quot;20300&quot; value=&quot;Slide 9 - &amp;quot;Task 6 – Excel Sales Spreadsheet&amp;quot;&quot;/&gt;&lt;property id=&quot;20307&quot; value=&quot;292&quot;/&gt;&lt;/object&gt;&lt;object type=&quot;3&quot; unique_id=&quot;10055&quot;&gt;&lt;property id=&quot;20148&quot; value=&quot;5&quot;/&gt;&lt;property id=&quot;20300&quot; value=&quot;Slide 10 - &amp;quot;Task 7 – Excel Sales Spreadsheet&amp;quot;&quot;/&gt;&lt;property id=&quot;20307&quot; value=&quot;294&quot;/&gt;&lt;/object&gt;&lt;object type=&quot;3&quot; unique_id=&quot;10056&quot;&gt;&lt;property id=&quot;20148&quot; value=&quot;5&quot;/&gt;&lt;property id=&quot;20300&quot; value=&quot;Slide 11 - &amp;quot;Task 8 – Excel Sales Spreadsheet&amp;quot;&quot;/&gt;&lt;property id=&quot;20307&quot; value=&quot;295&quot;/&gt;&lt;/object&gt;&lt;object type=&quot;3&quot; unique_id=&quot;10057&quot;&gt;&lt;property id=&quot;20148&quot; value=&quot;5&quot;/&gt;&lt;property id=&quot;20300&quot; value=&quot;Slide 12 - &amp;quot;Excel Tutorials – Click to View&amp;quot;&quot;/&gt;&lt;property id=&quot;20307&quot; value=&quot;332&quot;/&gt;&lt;/object&gt;&lt;object type=&quot;3&quot; unique_id=&quot;10058&quot;&gt;&lt;property id=&quot;20148&quot; value=&quot;5&quot;/&gt;&lt;property id=&quot;20300&quot; value=&quot;Slide 13 - &amp;quot;Excel Sales – Assessment (St/Ex/Ad)&amp;quot;&quot;/&gt;&lt;property id=&quot;20307&quot; value=&quot;297&quot;/&gt;&lt;/object&gt;&lt;object type=&quot;3&quot; unique_id=&quot;10059&quot;&gt;&lt;property id=&quot;20148&quot; value=&quot;5&quot;/&gt;&lt;property id=&quot;20300&quot; value=&quot;Slide 14 - &amp;quot;Excel Bookings Scenario&amp;quot;&quot;/&gt;&lt;property id=&quot;20307&quot; value=&quot;299&quot;/&gt;&lt;/object&gt;&lt;object type=&quot;3&quot; unique_id=&quot;10060&quot;&gt;&lt;property id=&quot;20148&quot; value=&quot;5&quot;/&gt;&lt;property id=&quot;20300&quot; value=&quot;Slide 15 - &amp;quot;Task 1 – Excel Bookings Spreadsheet&amp;quot;&quot;/&gt;&lt;property id=&quot;20307&quot; value=&quot;300&quot;/&gt;&lt;/object&gt;&lt;object type=&quot;3&quot; unique_id=&quot;10061&quot;&gt;&lt;property id=&quot;20148&quot; value=&quot;5&quot;/&gt;&lt;property id=&quot;20300&quot; value=&quot;Slide 16 - &amp;quot;Task 2 – Excel Bookings Spreadsheet&amp;quot;&quot;/&gt;&lt;property id=&quot;20307&quot; value=&quot;301&quot;/&gt;&lt;/object&gt;&lt;object type=&quot;3&quot; unique_id=&quot;10062&quot;&gt;&lt;property id=&quot;20148&quot; value=&quot;5&quot;/&gt;&lt;property id=&quot;20300&quot; value=&quot;Slide 17 - &amp;quot;Task 3 – Excel Bookings Spreadsheet&amp;quot;&quot;/&gt;&lt;property id=&quot;20307&quot; value=&quot;302&quot;/&gt;&lt;/object&gt;&lt;object type=&quot;3&quot; unique_id=&quot;10063&quot;&gt;&lt;property id=&quot;20148&quot; value=&quot;5&quot;/&gt;&lt;property id=&quot;20300&quot; value=&quot;Slide 18 - &amp;quot;Task 4 – Excel Bookings Spreadsheet&amp;quot;&quot;/&gt;&lt;property id=&quot;20307&quot; value=&quot;309&quot;/&gt;&lt;/object&gt;&lt;object type=&quot;3&quot; unique_id=&quot;10064&quot;&gt;&lt;property id=&quot;20148&quot; value=&quot;5&quot;/&gt;&lt;property id=&quot;20300&quot; value=&quot;Slide 19 - &amp;quot;Task 5 – Excel Bookings Spreadsheet&amp;quot;&quot;/&gt;&lt;property id=&quot;20307&quot; value=&quot;304&quot;/&gt;&lt;/object&gt;&lt;object type=&quot;3&quot; unique_id=&quot;10065&quot;&gt;&lt;property id=&quot;20148&quot; value=&quot;5&quot;/&gt;&lt;property id=&quot;20300&quot; value=&quot;Slide 20 - &amp;quot;Task 6 – Excel Bookings Spreadsheet&amp;quot;&quot;/&gt;&lt;property id=&quot;20307&quot; value=&quot;305&quot;/&gt;&lt;/object&gt;&lt;object type=&quot;3&quot; unique_id=&quot;10066&quot;&gt;&lt;property id=&quot;20148&quot; value=&quot;5&quot;/&gt;&lt;property id=&quot;20300&quot; value=&quot;Slide 21 - &amp;quot;Task 7 – Excel Bookings Spreadsheet&amp;quot;&quot;/&gt;&lt;property id=&quot;20307&quot; value=&quot;306&quot;/&gt;&lt;/object&gt;&lt;object type=&quot;3&quot; unique_id=&quot;10067&quot;&gt;&lt;property id=&quot;20148&quot; value=&quot;5&quot;/&gt;&lt;property id=&quot;20300&quot; value=&quot;Slide 22 - &amp;quot;Task 8 – Excel Bookings Spreadsheet&amp;quot;&quot;/&gt;&lt;property id=&quot;20307&quot; value=&quot;307&quot;/&gt;&lt;/object&gt;&lt;object type=&quot;3&quot; unique_id=&quot;10068&quot;&gt;&lt;property id=&quot;20148&quot; value=&quot;5&quot;/&gt;&lt;property id=&quot;20300&quot; value=&quot;Slide 23 - &amp;quot;Excel Tutorials – Click to View&amp;quot;&quot;/&gt;&lt;property id=&quot;20307&quot; value=&quot;334&quot;/&gt;&lt;/object&gt;&lt;object type=&quot;3&quot; unique_id=&quot;10069&quot;&gt;&lt;property id=&quot;20148&quot; value=&quot;5&quot;/&gt;&lt;property id=&quot;20300&quot; value=&quot;Slide 24 - &amp;quot;Excel Bookings – Assessment (St/Ex/Ad)&amp;quot;&quot;/&gt;&lt;property id=&quot;20307&quot; value=&quot;308&quot;/&gt;&lt;/object&gt;&lt;object type=&quot;3&quot; unique_id=&quot;10070&quot;&gt;&lt;property id=&quot;20148&quot; value=&quot;5&quot;/&gt;&lt;property id=&quot;20300&quot; value=&quot;Slide 25 - &amp;quot;Graphics Scenario&amp;quot;&quot;/&gt;&lt;property id=&quot;20307&quot; value=&quot;310&quot;/&gt;&lt;/object&gt;&lt;object type=&quot;3&quot; unique_id=&quot;10071&quot;&gt;&lt;property id=&quot;20148&quot; value=&quot;5&quot;/&gt;&lt;property id=&quot;20300&quot; value=&quot;Slide 26 - &amp;quot;Task 1 – Bitmap Montage&amp;quot;&quot;/&gt;&lt;property id=&quot;20307&quot; value=&quot;311&quot;/&gt;&lt;/object&gt;&lt;object type=&quot;3&quot; unique_id=&quot;10072&quot;&gt;&lt;property id=&quot;20148&quot; value=&quot;5&quot;/&gt;&lt;property id=&quot;20300&quot; value=&quot;Slide 27 - &amp;quot;Task 2 – Bitmap Montage&amp;quot;&quot;/&gt;&lt;property id=&quot;20307&quot; value=&quot;312&quot;/&gt;&lt;/object&gt;&lt;object type=&quot;3&quot; unique_id=&quot;10073&quot;&gt;&lt;property id=&quot;20148&quot; value=&quot;5&quot;/&gt;&lt;property id=&quot;20300&quot; value=&quot;Slide 28 - &amp;quot;Task 3 – Bitmap Montage&amp;quot;&quot;/&gt;&lt;property id=&quot;20307&quot; value=&quot;313&quot;/&gt;&lt;/object&gt;&lt;object type=&quot;3&quot; unique_id=&quot;10074&quot;&gt;&lt;property id=&quot;20148&quot; value=&quot;5&quot;/&gt;&lt;property id=&quot;20300&quot; value=&quot;Slide 29 - &amp;quot;Task 4 – Bitmap Montage&amp;quot;&quot;/&gt;&lt;property id=&quot;20307&quot; value=&quot;314&quot;/&gt;&lt;/object&gt;&lt;object type=&quot;3&quot; unique_id=&quot;10075&quot;&gt;&lt;property id=&quot;20148&quot; value=&quot;5&quot;/&gt;&lt;property id=&quot;20300&quot; value=&quot;Slide 30 - &amp;quot;Task 5 – Vector Map&amp;quot;&quot;/&gt;&lt;property id=&quot;20307&quot; value=&quot;315&quot;/&gt;&lt;/object&gt;&lt;object type=&quot;3&quot; unique_id=&quot;10076&quot;&gt;&lt;property id=&quot;20148&quot; value=&quot;5&quot;/&gt;&lt;property id=&quot;20300&quot; value=&quot;Slide 31 - &amp;quot;Task 6 – Vector Map&amp;quot;&quot;/&gt;&lt;property id=&quot;20307&quot; value=&quot;316&quot;/&gt;&lt;/object&gt;&lt;object type=&quot;3&quot; unique_id=&quot;10077&quot;&gt;&lt;property id=&quot;20148&quot; value=&quot;5&quot;/&gt;&lt;property id=&quot;20300&quot; value=&quot;Slide 32 - &amp;quot;Task 7 – Vector Map&amp;quot;&quot;/&gt;&lt;property id=&quot;20307&quot; value=&quot;317&quot;/&gt;&lt;/object&gt;&lt;object type=&quot;3&quot; unique_id=&quot;10078&quot;&gt;&lt;property id=&quot;20148&quot; value=&quot;5&quot;/&gt;&lt;property id=&quot;20300&quot; value=&quot;Slide 33 - &amp;quot;Task 8 – Graphics&amp;quot;&quot;/&gt;&lt;property id=&quot;20307&quot; value=&quot;318&quot;/&gt;&lt;/object&gt;&lt;object type=&quot;3&quot; unique_id=&quot;10079&quot;&gt;&lt;property id=&quot;20148&quot; value=&quot;5&quot;/&gt;&lt;property id=&quot;20300&quot; value=&quot;Slide 34 - &amp;quot;Task 9 – Graphics&amp;quot;&quot;/&gt;&lt;property id=&quot;20307&quot; value=&quot;321&quot;/&gt;&lt;/object&gt;&lt;object type=&quot;3&quot; unique_id=&quot;10080&quot;&gt;&lt;property id=&quot;20148&quot; value=&quot;5&quot;/&gt;&lt;property id=&quot;20300&quot; value=&quot;Slide 35 - &amp;quot;Graphics – Assessment (St/Ex/Ad)&amp;quot;&quot;/&gt;&lt;property id=&quot;20307&quot; value=&quot;319&quot;/&gt;&lt;/object&gt;&lt;object type=&quot;3&quot; unique_id=&quot;10081&quot;&gt;&lt;property id=&quot;20148&quot; value=&quot;5&quot;/&gt;&lt;property id=&quot;20300&quot; value=&quot;Slide 36 - &amp;quot;E-Safety Scenario&amp;quot;&quot;/&gt;&lt;property id=&quot;20307&quot; value=&quot;322&quot;/&gt;&lt;/object&gt;&lt;object type=&quot;3&quot; unique_id=&quot;10082&quot;&gt;&lt;property id=&quot;20148&quot; value=&quot;5&quot;/&gt;&lt;property id=&quot;20300&quot; value=&quot;Slide 37 - &amp;quot;Task 1 – E-Safety&amp;quot;&quot;/&gt;&lt;property id=&quot;20307&quot; value=&quot;323&quot;/&gt;&lt;/object&gt;&lt;object type=&quot;3&quot; unique_id=&quot;10083&quot;&gt;&lt;property id=&quot;20148&quot; value=&quot;5&quot;/&gt;&lt;property id=&quot;20300&quot; value=&quot;Slide 38 - &amp;quot;Task 2 – E-Safety&amp;quot;&quot;/&gt;&lt;property id=&quot;20307&quot; value=&quot;324&quot;/&gt;&lt;/object&gt;&lt;object type=&quot;3&quot; unique_id=&quot;10084&quot;&gt;&lt;property id=&quot;20148&quot; value=&quot;5&quot;/&gt;&lt;property id=&quot;20300&quot; value=&quot;Slide 39 - &amp;quot;Task 3 – E-Safety&amp;quot;&quot;/&gt;&lt;property id=&quot;20307&quot; value=&quot;325&quot;/&gt;&lt;/object&gt;&lt;object type=&quot;3&quot; unique_id=&quot;10085&quot;&gt;&lt;property id=&quot;20148&quot; value=&quot;5&quot;/&gt;&lt;property id=&quot;20300&quot; value=&quot;Slide 40 - &amp;quot;Task 4 – E-Safety&amp;quot;&quot;/&gt;&lt;property id=&quot;20307&quot; value=&quot;326&quot;/&gt;&lt;/object&gt;&lt;object type=&quot;3&quot; unique_id=&quot;10086&quot;&gt;&lt;property id=&quot;20148&quot; value=&quot;5&quot;/&gt;&lt;property id=&quot;20300&quot; value=&quot;Slide 41 - &amp;quot;Task 5 – E-Safety&amp;quot;&quot;/&gt;&lt;property id=&quot;20307&quot; value=&quot;327&quot;/&gt;&lt;/object&gt;&lt;object type=&quot;3&quot; unique_id=&quot;10087&quot;&gt;&lt;property id=&quot;20148&quot; value=&quot;5&quot;/&gt;&lt;property id=&quot;20300&quot; value=&quot;Slide 42 - &amp;quot;Task 6 – E-Safety&amp;quot;&quot;/&gt;&lt;property id=&quot;20307&quot; value=&quot;328&quot;/&gt;&lt;/object&gt;&lt;object type=&quot;3&quot; unique_id=&quot;10088&quot;&gt;&lt;property id=&quot;20148&quot; value=&quot;5&quot;/&gt;&lt;property id=&quot;20300&quot; value=&quot;Slide 43 - &amp;quot;Task 7 – E-Safety&amp;quot;&quot;/&gt;&lt;property id=&quot;20307&quot; value=&quot;329&quot;/&gt;&lt;/object&gt;&lt;object type=&quot;3&quot; unique_id=&quot;10089&quot;&gt;&lt;property id=&quot;20148&quot; value=&quot;5&quot;/&gt;&lt;property id=&quot;20300&quot; value=&quot;Slide 44 - &amp;quot;E-Safety – Assessment (St/Ex/Ad)&amp;quot;&quot;/&gt;&lt;property id=&quot;20307&quot; value=&quot;331&quot;/&gt;&lt;/object&gt;&lt;/object&gt;&lt;object type=&quot;8&quot; unique_id=&quot;10135&quot;&gt;&lt;/object&gt;&lt;/object&gt;&lt;/database&gt;"/>
  <p:tag name="SECTOMILLISECCONVERTED" val="1"/>
  <p:tag name="ISPRING_RESOURCE_PATHS_HASH_2" val="08f788787bcb7a4d543d064184e3ed8f8a1ad1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deroth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A0AEC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03C8A099435F469B82EC500073A18D" ma:contentTypeVersion="0" ma:contentTypeDescription="Create a new document." ma:contentTypeScope="" ma:versionID="db11316f7499926a5aef36baba7827a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E16A05FF-1C8D-47AA-A52A-FF7901571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E5A8F797-114D-47DC-A43E-E9D7D88718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DD945F-B7B0-4691-A0D0-E2EAD6DA23B3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177203</TotalTime>
  <Words>1522</Words>
  <Application>Microsoft Office PowerPoint</Application>
  <PresentationFormat>On-screen Show (4:3)</PresentationFormat>
  <Paragraphs>503</Paragraphs>
  <Slides>90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Arial</vt:lpstr>
      <vt:lpstr>Calibri</vt:lpstr>
      <vt:lpstr>Cambria Math</vt:lpstr>
      <vt:lpstr>Lucida Sans Unicode</vt:lpstr>
      <vt:lpstr>Times New Roman</vt:lpstr>
      <vt:lpstr>Verdana</vt:lpstr>
      <vt:lpstr>Wingdings 2</vt:lpstr>
      <vt:lpstr>Wingdings 3</vt:lpstr>
      <vt:lpstr>Enderoth</vt:lpstr>
      <vt:lpstr>PowerPoint Presentation</vt:lpstr>
      <vt:lpstr>8 - Prior knowledge check</vt:lpstr>
      <vt:lpstr>8 - Prior knowledge check</vt:lpstr>
      <vt:lpstr>8 - Prior knowledge check</vt:lpstr>
      <vt:lpstr>8.1 – 3D Solids</vt:lpstr>
      <vt:lpstr>8.1 – 3D Solids</vt:lpstr>
      <vt:lpstr>8.1 – 3D Solids</vt:lpstr>
      <vt:lpstr>8.1 – 3D Solids</vt:lpstr>
      <vt:lpstr>8.1 – 3D Solids</vt:lpstr>
      <vt:lpstr>8.1 – 3D Solids</vt:lpstr>
      <vt:lpstr>8.2 – Reflection &amp; Rotation</vt:lpstr>
      <vt:lpstr>8.2 – Reflection &amp; Rotation</vt:lpstr>
      <vt:lpstr>8.2 – Reflection &amp; Rotation</vt:lpstr>
      <vt:lpstr>8.2 – Reflection &amp; Rotation</vt:lpstr>
      <vt:lpstr>8.2 – Reflection &amp; Rotation</vt:lpstr>
      <vt:lpstr>8.2 – Reflection &amp; Rotation</vt:lpstr>
      <vt:lpstr>8.2 – Reflection &amp; Rotation</vt:lpstr>
      <vt:lpstr>8.2 – Reflection &amp; Rotation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8.3 – Enlargement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8.4 – Translations and Combinations of Transformations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8.5 – Bearings and Scale Drawings</vt:lpstr>
      <vt:lpstr>8.6 – Constructions 1</vt:lpstr>
      <vt:lpstr>8.6 – Constructions 1</vt:lpstr>
      <vt:lpstr>8.6 – Constructions 1</vt:lpstr>
      <vt:lpstr>8.7 – Constructions 2</vt:lpstr>
      <vt:lpstr>8.7 – Constructions 2</vt:lpstr>
      <vt:lpstr>8.7 – Constructions 2</vt:lpstr>
      <vt:lpstr>8.7 – Constructions 2</vt:lpstr>
      <vt:lpstr>8.8 – Loci</vt:lpstr>
      <vt:lpstr>8.8 – Loci</vt:lpstr>
      <vt:lpstr>8.8 – Loci</vt:lpstr>
      <vt:lpstr>8.8 – Loci</vt:lpstr>
      <vt:lpstr>8.8 – Loci</vt:lpstr>
      <vt:lpstr>8.8 – Loci</vt:lpstr>
      <vt:lpstr>8.8 – Loci</vt:lpstr>
      <vt:lpstr>8.8 – Loci</vt:lpstr>
      <vt:lpstr>8.8 – Loci</vt:lpstr>
      <vt:lpstr>8 – Problem-Solving</vt:lpstr>
      <vt:lpstr>8 – Problem-Solving</vt:lpstr>
      <vt:lpstr>8 – Problem-Solving</vt:lpstr>
      <vt:lpstr>8 – Problem-Solving</vt:lpstr>
      <vt:lpstr>8 – Check-Up</vt:lpstr>
      <vt:lpstr>8 – Check-Up</vt:lpstr>
      <vt:lpstr>8 – Check-Up</vt:lpstr>
      <vt:lpstr>8 – Check-Up</vt:lpstr>
      <vt:lpstr>8 – Check-Up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Strengthen</vt:lpstr>
      <vt:lpstr>8 – Extend</vt:lpstr>
      <vt:lpstr>8 – Extend</vt:lpstr>
      <vt:lpstr>8 – Extend</vt:lpstr>
      <vt:lpstr>8 – Extend</vt:lpstr>
      <vt:lpstr>8 – Extend</vt:lpstr>
      <vt:lpstr>8 – Extend</vt:lpstr>
      <vt:lpstr>8 – Extend</vt:lpstr>
      <vt:lpstr>8 – Extend</vt:lpstr>
      <vt:lpstr>8 – Unit Test</vt:lpstr>
    </vt:vector>
  </TitlesOfParts>
  <Manager>Enderoth</Manager>
  <Company>Brooke Weston 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09 - Mathematics - Unit 08 - Answers</dc:title>
  <dc:subject>Travel and Tourism</dc:subject>
  <dc:creator>Enderoth</dc:creator>
  <cp:keywords>Year 09 - Mathematics - Unit 08 - Answers</cp:keywords>
  <cp:lastModifiedBy>Enderoth</cp:lastModifiedBy>
  <cp:revision>4958</cp:revision>
  <cp:lastPrinted>2014-01-22T18:25:48Z</cp:lastPrinted>
  <dcterms:created xsi:type="dcterms:W3CDTF">2008-03-12T11:01:44Z</dcterms:created>
  <dcterms:modified xsi:type="dcterms:W3CDTF">2018-11-24T07:03:03Z</dcterms:modified>
  <cp:category>Unit 01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0x0101006303C8A099435F469B82EC500073A18D</vt:lpwstr>
  </property>
  <property fmtid="{D5CDD505-2E9C-101B-9397-08002B2CF9AE}" pid="3" name="Unit">
    <vt:lpwstr>U1</vt:lpwstr>
  </property>
</Properties>
</file>